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0" r:id="rId2"/>
  </p:sldMasterIdLst>
  <p:notesMasterIdLst>
    <p:notesMasterId r:id="rId18"/>
  </p:notesMasterIdLst>
  <p:handoutMasterIdLst>
    <p:handoutMasterId r:id="rId19"/>
  </p:handoutMasterIdLst>
  <p:sldIdLst>
    <p:sldId id="258" r:id="rId3"/>
    <p:sldId id="259" r:id="rId4"/>
    <p:sldId id="260" r:id="rId5"/>
    <p:sldId id="261" r:id="rId6"/>
    <p:sldId id="262" r:id="rId7"/>
    <p:sldId id="264" r:id="rId8"/>
    <p:sldId id="265" r:id="rId9"/>
    <p:sldId id="266" r:id="rId10"/>
    <p:sldId id="268" r:id="rId11"/>
    <p:sldId id="269" r:id="rId12"/>
    <p:sldId id="271" r:id="rId13"/>
    <p:sldId id="273" r:id="rId14"/>
    <p:sldId id="267" r:id="rId15"/>
    <p:sldId id="275"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79892" autoAdjust="0"/>
  </p:normalViewPr>
  <p:slideViewPr>
    <p:cSldViewPr snapToGrid="0">
      <p:cViewPr>
        <p:scale>
          <a:sx n="69" d="100"/>
          <a:sy n="69" d="100"/>
        </p:scale>
        <p:origin x="-558" y="-330"/>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79" d="100"/>
          <a:sy n="79" d="100"/>
        </p:scale>
        <p:origin x="319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57B527-9545-4A18-82C6-985C2D673EE0}" type="datetimeFigureOut">
              <a:rPr lang="en-US" smtClean="0"/>
              <a:t>3/24/2014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6BD15E-A83F-499B-AE2F-72149146BFF5}" type="slidenum">
              <a:rPr lang="en-US" smtClean="0"/>
              <a:t>‹#›</a:t>
            </a:fld>
            <a:endParaRPr lang="en-US"/>
          </a:p>
        </p:txBody>
      </p:sp>
    </p:spTree>
    <p:extLst>
      <p:ext uri="{BB962C8B-B14F-4D97-AF65-F5344CB8AC3E}">
        <p14:creationId xmlns:p14="http://schemas.microsoft.com/office/powerpoint/2010/main" val="1528339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2A402-9AEC-46CD-BFFB-8C45353B9417}" type="datetimeFigureOut">
              <a:rPr lang="en-US" smtClean="0"/>
              <a:t>3/24/2014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D6FFF6-EFF5-46FA-B62C-F141E1274D59}" type="slidenum">
              <a:rPr lang="en-US" smtClean="0"/>
              <a:t>‹#›</a:t>
            </a:fld>
            <a:endParaRPr lang="en-US"/>
          </a:p>
        </p:txBody>
      </p:sp>
    </p:spTree>
    <p:extLst>
      <p:ext uri="{BB962C8B-B14F-4D97-AF65-F5344CB8AC3E}">
        <p14:creationId xmlns:p14="http://schemas.microsoft.com/office/powerpoint/2010/main" val="755667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idea is that while</a:t>
            </a:r>
            <a:r>
              <a:rPr lang="en-US" baseline="0" dirty="0" smtClean="0"/>
              <a:t> on vacation you have more time to reflect on your personal impact on the earth and being surrounded by unique products and interesting use of reclaimed materials you may be more open to changing some small practice in your day to day life. </a:t>
            </a:r>
          </a:p>
          <a:p>
            <a:endParaRPr lang="en-US" dirty="0"/>
          </a:p>
        </p:txBody>
      </p:sp>
      <p:sp>
        <p:nvSpPr>
          <p:cNvPr id="4" name="Slide Number Placeholder 3"/>
          <p:cNvSpPr>
            <a:spLocks noGrp="1"/>
          </p:cNvSpPr>
          <p:nvPr>
            <p:ph type="sldNum" sz="quarter" idx="10"/>
          </p:nvPr>
        </p:nvSpPr>
        <p:spPr/>
        <p:txBody>
          <a:bodyPr/>
          <a:lstStyle/>
          <a:p>
            <a:fld id="{4BD6FFF6-EFF5-46FA-B62C-F141E1274D59}" type="slidenum">
              <a:rPr lang="en-US" smtClean="0"/>
              <a:t>1</a:t>
            </a:fld>
            <a:endParaRPr lang="en-US"/>
          </a:p>
        </p:txBody>
      </p:sp>
    </p:spTree>
    <p:extLst>
      <p:ext uri="{BB962C8B-B14F-4D97-AF65-F5344CB8AC3E}">
        <p14:creationId xmlns:p14="http://schemas.microsoft.com/office/powerpoint/2010/main" val="1173319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6FFF6-EFF5-46FA-B62C-F141E1274D59}" type="slidenum">
              <a:rPr lang="en-US" smtClean="0"/>
              <a:t>2</a:t>
            </a:fld>
            <a:endParaRPr lang="en-US"/>
          </a:p>
        </p:txBody>
      </p:sp>
    </p:spTree>
    <p:extLst>
      <p:ext uri="{BB962C8B-B14F-4D97-AF65-F5344CB8AC3E}">
        <p14:creationId xmlns:p14="http://schemas.microsoft.com/office/powerpoint/2010/main" val="3345670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6FFF6-EFF5-46FA-B62C-F141E1274D59}" type="slidenum">
              <a:rPr lang="en-US" smtClean="0"/>
              <a:t>4</a:t>
            </a:fld>
            <a:endParaRPr lang="en-US"/>
          </a:p>
        </p:txBody>
      </p:sp>
    </p:spTree>
    <p:extLst>
      <p:ext uri="{BB962C8B-B14F-4D97-AF65-F5344CB8AC3E}">
        <p14:creationId xmlns:p14="http://schemas.microsoft.com/office/powerpoint/2010/main" val="1200527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finished product has some very unique characteristics in that it is air permeable and water tight. The lime is activated when water hits it and as it </a:t>
            </a:r>
            <a:r>
              <a:rPr lang="en-US" dirty="0" err="1" smtClean="0"/>
              <a:t>drys</a:t>
            </a:r>
            <a:r>
              <a:rPr lang="en-US" dirty="0" smtClean="0"/>
              <a:t> </a:t>
            </a:r>
            <a:r>
              <a:rPr lang="en-US" dirty="0" err="1" smtClean="0"/>
              <a:t>rebonds</a:t>
            </a:r>
            <a:r>
              <a:rPr lang="en-US" dirty="0" smtClean="0"/>
              <a:t> its molecules together, allowing for easy repairs and painting with lime paints. </a:t>
            </a:r>
            <a:endParaRPr lang="en-US" dirty="0"/>
          </a:p>
        </p:txBody>
      </p:sp>
      <p:sp>
        <p:nvSpPr>
          <p:cNvPr id="4" name="Slide Number Placeholder 3"/>
          <p:cNvSpPr>
            <a:spLocks noGrp="1"/>
          </p:cNvSpPr>
          <p:nvPr>
            <p:ph type="sldNum" sz="quarter" idx="10"/>
          </p:nvPr>
        </p:nvSpPr>
        <p:spPr/>
        <p:txBody>
          <a:bodyPr/>
          <a:lstStyle/>
          <a:p>
            <a:fld id="{4BD6FFF6-EFF5-46FA-B62C-F141E1274D59}" type="slidenum">
              <a:rPr lang="en-US" smtClean="0"/>
              <a:t>7</a:t>
            </a:fld>
            <a:endParaRPr lang="en-US"/>
          </a:p>
        </p:txBody>
      </p:sp>
    </p:spTree>
    <p:extLst>
      <p:ext uri="{BB962C8B-B14F-4D97-AF65-F5344CB8AC3E}">
        <p14:creationId xmlns:p14="http://schemas.microsoft.com/office/powerpoint/2010/main" val="2969341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3"/>
          <p:cNvSpPr>
            <a:spLocks noGrp="1"/>
          </p:cNvSpPr>
          <p:nvPr>
            <p:ph type="ctrTitle"/>
          </p:nvPr>
        </p:nvSpPr>
        <p:spPr>
          <a:xfrm>
            <a:off x="1910080" y="1179705"/>
            <a:ext cx="9875520" cy="1472184"/>
          </a:xfrm>
          <a:prstGeom prst="rect">
            <a:avLst/>
          </a:prstGeom>
        </p:spPr>
        <p:txBody>
          <a:bodyPr anchor="b"/>
          <a:lstStyle>
            <a:lvl1pPr algn="ctr">
              <a:defRPr/>
            </a:lvl1pPr>
            <a:extLst/>
          </a:lstStyle>
          <a:p>
            <a:r>
              <a:rPr kumimoji="0" lang="en-US" smtClean="0"/>
              <a:t>Click to edit Master title style</a:t>
            </a:r>
            <a:endParaRPr kumimoji="0" lang="en-US" dirty="0"/>
          </a:p>
        </p:txBody>
      </p:sp>
      <p:sp>
        <p:nvSpPr>
          <p:cNvPr id="22" name="Subtitle 21"/>
          <p:cNvSpPr>
            <a:spLocks noGrp="1"/>
          </p:cNvSpPr>
          <p:nvPr>
            <p:ph type="subTitle" idx="1"/>
          </p:nvPr>
        </p:nvSpPr>
        <p:spPr>
          <a:xfrm>
            <a:off x="1910080" y="2669871"/>
            <a:ext cx="9875520" cy="1752600"/>
          </a:xfrm>
          <a:prstGeom prst="rect">
            <a:avLst/>
          </a:prstGeom>
        </p:spPr>
        <p:txBody>
          <a:bodyPr tIns="0"/>
          <a:lstStyle>
            <a:lvl1pPr marL="27432" indent="0" algn="ctr">
              <a:buNone/>
              <a:defRPr sz="2600" b="1">
                <a:solidFill>
                  <a:schemeClr val="accent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
        <p:nvSpPr>
          <p:cNvPr id="7" name="Date Placeholder 6"/>
          <p:cNvSpPr>
            <a:spLocks noGrp="1"/>
          </p:cNvSpPr>
          <p:nvPr>
            <p:ph type="dt" sz="half" idx="10"/>
          </p:nvPr>
        </p:nvSpPr>
        <p:spPr>
          <a:xfrm>
            <a:off x="4775200" y="6305550"/>
            <a:ext cx="2844800" cy="476250"/>
          </a:xfrm>
          <a:prstGeom prst="rect">
            <a:avLst/>
          </a:prstGeom>
        </p:spPr>
        <p:txBody>
          <a:bodyPr/>
          <a:lstStyle>
            <a:extLst/>
          </a:lstStyle>
          <a:p>
            <a:fld id="{1C2D185E-BD1E-4CBE-A61F-35CAD735F848}" type="datetime1">
              <a:rPr lang="en-US" smtClean="0"/>
              <a:t>3/24/2014</a:t>
            </a:fld>
            <a:endParaRPr lang="en-US"/>
          </a:p>
        </p:txBody>
      </p:sp>
      <p:sp>
        <p:nvSpPr>
          <p:cNvPr id="20" name="Footer Placeholder 19"/>
          <p:cNvSpPr>
            <a:spLocks noGrp="1"/>
          </p:cNvSpPr>
          <p:nvPr>
            <p:ph type="ftr" sz="quarter" idx="11"/>
          </p:nvPr>
        </p:nvSpPr>
        <p:spPr>
          <a:xfrm>
            <a:off x="7620000" y="6305550"/>
            <a:ext cx="3860800" cy="476250"/>
          </a:xfrm>
          <a:prstGeom prst="rect">
            <a:avLst/>
          </a:prstGeom>
        </p:spPr>
        <p:txBody>
          <a:bodyPr/>
          <a:lstStyle>
            <a:extLst/>
          </a:lstStyle>
          <a:p>
            <a:endParaRPr lang="en-US"/>
          </a:p>
        </p:txBody>
      </p:sp>
      <p:sp>
        <p:nvSpPr>
          <p:cNvPr id="10" name="Slide Number Placeholder 9"/>
          <p:cNvSpPr>
            <a:spLocks noGrp="1"/>
          </p:cNvSpPr>
          <p:nvPr>
            <p:ph type="sldNum" sz="quarter" idx="12"/>
          </p:nvPr>
        </p:nvSpPr>
        <p:spPr>
          <a:xfrm>
            <a:off x="11484864" y="6305550"/>
            <a:ext cx="609600" cy="476250"/>
          </a:xfrm>
          <a:prstGeom prst="rect">
            <a:avLst/>
          </a:prstGeom>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407272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638"/>
            <a:ext cx="9997440" cy="1143000"/>
          </a:xfrm>
          <a:prstGeom prst="rect">
            <a:avLst/>
          </a:prstGeo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914144" y="1447800"/>
            <a:ext cx="9997440" cy="4800600"/>
          </a:xfrm>
          <a:prstGeom prst="rect">
            <a:avLst/>
          </a:prstGeo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75200" y="6305550"/>
            <a:ext cx="2844800" cy="476250"/>
          </a:xfrm>
          <a:prstGeom prst="rect">
            <a:avLst/>
          </a:prstGeom>
        </p:spPr>
        <p:txBody>
          <a:bodyPr/>
          <a:lstStyle>
            <a:extLst/>
          </a:lstStyle>
          <a:p>
            <a:fld id="{7133BD94-17D4-4DEF-B844-67D6BA237612}" type="datetime1">
              <a:rPr lang="en-US" smtClean="0"/>
              <a:t>3/24/2014</a:t>
            </a:fld>
            <a:endParaRPr lang="en-US"/>
          </a:p>
        </p:txBody>
      </p:sp>
      <p:sp>
        <p:nvSpPr>
          <p:cNvPr id="5" name="Footer Placeholder 4"/>
          <p:cNvSpPr>
            <a:spLocks noGrp="1"/>
          </p:cNvSpPr>
          <p:nvPr>
            <p:ph type="ftr" sz="quarter" idx="11"/>
          </p:nvPr>
        </p:nvSpPr>
        <p:spPr>
          <a:xfrm>
            <a:off x="7620000" y="6305550"/>
            <a:ext cx="3860800" cy="476250"/>
          </a:xfrm>
          <a:prstGeom prst="rect">
            <a:avLst/>
          </a:prstGeom>
        </p:spPr>
        <p:txBody>
          <a:bodyPr/>
          <a:lstStyle>
            <a:extLst/>
          </a:lstStyle>
          <a:p>
            <a:endParaRPr lang="en-US"/>
          </a:p>
        </p:txBody>
      </p:sp>
      <p:sp>
        <p:nvSpPr>
          <p:cNvPr id="6" name="Slide Number Placeholder 5"/>
          <p:cNvSpPr>
            <a:spLocks noGrp="1"/>
          </p:cNvSpPr>
          <p:nvPr>
            <p:ph type="sldNum" sz="quarter" idx="12"/>
          </p:nvPr>
        </p:nvSpPr>
        <p:spPr>
          <a:xfrm>
            <a:off x="11484864" y="6305550"/>
            <a:ext cx="609600" cy="476250"/>
          </a:xfrm>
          <a:prstGeom prst="rect">
            <a:avLst/>
          </a:prstGeom>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17499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a:prstGeom prst="rect">
            <a:avLst/>
          </a:prstGeo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4000" y="274641"/>
            <a:ext cx="7416800" cy="5851525"/>
          </a:xfrm>
          <a:prstGeom prst="rect">
            <a:avLst/>
          </a:prstGeo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75200" y="6305550"/>
            <a:ext cx="2844800" cy="476250"/>
          </a:xfrm>
          <a:prstGeom prst="rect">
            <a:avLst/>
          </a:prstGeom>
        </p:spPr>
        <p:txBody>
          <a:bodyPr/>
          <a:lstStyle>
            <a:extLst/>
          </a:lstStyle>
          <a:p>
            <a:fld id="{EA344295-BCB3-4C96-B3CE-F668F72C39DB}" type="datetime1">
              <a:rPr lang="en-US" smtClean="0"/>
              <a:t>3/24/2014</a:t>
            </a:fld>
            <a:endParaRPr lang="en-US"/>
          </a:p>
        </p:txBody>
      </p:sp>
      <p:sp>
        <p:nvSpPr>
          <p:cNvPr id="5" name="Footer Placeholder 4"/>
          <p:cNvSpPr>
            <a:spLocks noGrp="1"/>
          </p:cNvSpPr>
          <p:nvPr>
            <p:ph type="ftr" sz="quarter" idx="11"/>
          </p:nvPr>
        </p:nvSpPr>
        <p:spPr>
          <a:xfrm>
            <a:off x="7620000" y="6305550"/>
            <a:ext cx="3860800" cy="476250"/>
          </a:xfrm>
          <a:prstGeom prst="rect">
            <a:avLst/>
          </a:prstGeom>
        </p:spPr>
        <p:txBody>
          <a:bodyPr/>
          <a:lstStyle>
            <a:extLst/>
          </a:lstStyle>
          <a:p>
            <a:endParaRPr lang="en-US"/>
          </a:p>
        </p:txBody>
      </p:sp>
      <p:sp>
        <p:nvSpPr>
          <p:cNvPr id="6" name="Slide Number Placeholder 5"/>
          <p:cNvSpPr>
            <a:spLocks noGrp="1"/>
          </p:cNvSpPr>
          <p:nvPr>
            <p:ph type="sldNum" sz="quarter" idx="12"/>
          </p:nvPr>
        </p:nvSpPr>
        <p:spPr>
          <a:xfrm>
            <a:off x="11484864" y="6305550"/>
            <a:ext cx="609600" cy="476250"/>
          </a:xfrm>
          <a:prstGeom prst="rect">
            <a:avLst/>
          </a:prstGeom>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19435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638"/>
            <a:ext cx="9997440" cy="1143000"/>
          </a:xfrm>
          <a:prstGeom prst="rect">
            <a:avLst/>
          </a:prstGeo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1914144" y="1447800"/>
            <a:ext cx="9997440" cy="4800600"/>
          </a:xfrm>
          <a:prstGeom prst="rect">
            <a:avLst/>
          </a:prstGeo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75200" y="6305550"/>
            <a:ext cx="2844800" cy="476250"/>
          </a:xfrm>
          <a:prstGeom prst="rect">
            <a:avLst/>
          </a:prstGeom>
        </p:spPr>
        <p:txBody>
          <a:bodyPr/>
          <a:lstStyle>
            <a:extLst/>
          </a:lstStyle>
          <a:p>
            <a:fld id="{CA9F5007-87DE-488C-8ECD-66DCDA2978A3}" type="datetime1">
              <a:rPr lang="en-US" smtClean="0"/>
              <a:t>3/24/2014</a:t>
            </a:fld>
            <a:endParaRPr lang="en-US"/>
          </a:p>
        </p:txBody>
      </p:sp>
      <p:sp>
        <p:nvSpPr>
          <p:cNvPr id="5" name="Footer Placeholder 4"/>
          <p:cNvSpPr>
            <a:spLocks noGrp="1"/>
          </p:cNvSpPr>
          <p:nvPr>
            <p:ph type="ftr" sz="quarter" idx="11"/>
          </p:nvPr>
        </p:nvSpPr>
        <p:spPr>
          <a:xfrm>
            <a:off x="7620000" y="6305550"/>
            <a:ext cx="3860800" cy="476250"/>
          </a:xfrm>
          <a:prstGeom prst="rect">
            <a:avLst/>
          </a:prstGeom>
        </p:spPr>
        <p:txBody>
          <a:bodyPr/>
          <a:lstStyle>
            <a:extLst/>
          </a:lstStyle>
          <a:p>
            <a:endParaRPr lang="en-US"/>
          </a:p>
        </p:txBody>
      </p:sp>
      <p:sp>
        <p:nvSpPr>
          <p:cNvPr id="6" name="Slide Number Placeholder 5"/>
          <p:cNvSpPr>
            <a:spLocks noGrp="1"/>
          </p:cNvSpPr>
          <p:nvPr>
            <p:ph type="sldNum" sz="quarter" idx="12"/>
          </p:nvPr>
        </p:nvSpPr>
        <p:spPr>
          <a:xfrm>
            <a:off x="11484864" y="6305550"/>
            <a:ext cx="609600" cy="476250"/>
          </a:xfrm>
          <a:prstGeom prst="rect">
            <a:avLst/>
          </a:prstGeom>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63998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0" orient="horz" pos="2160" userDrawn="1">
          <p15:clr>
            <a:srgbClr val="FBAE40"/>
          </p15:clr>
        </p15:guide>
        <p15:guide id="1" pos="3840" userDrawn="1">
          <p15:clr>
            <a:srgbClr val="FBAE40"/>
          </p15:clr>
        </p15:guide>
        <p15:guide id="2" pos="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28800" y="2600325"/>
            <a:ext cx="8534400" cy="2286000"/>
          </a:xfrm>
          <a:prstGeom prst="rect">
            <a:avLst/>
          </a:prstGeo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828800" y="1066800"/>
            <a:ext cx="8534400" cy="1509712"/>
          </a:xfrm>
          <a:prstGeom prst="rect">
            <a:avLst/>
          </a:prstGeo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75200" y="6305550"/>
            <a:ext cx="2844800" cy="476250"/>
          </a:xfrm>
          <a:prstGeom prst="rect">
            <a:avLst/>
          </a:prstGeom>
        </p:spPr>
        <p:txBody>
          <a:bodyPr/>
          <a:lstStyle>
            <a:extLst/>
          </a:lstStyle>
          <a:p>
            <a:fld id="{E8DB53E6-2EA0-4C6F-9D6B-EC8B23B43B9C}" type="datetime1">
              <a:rPr lang="en-US" smtClean="0"/>
              <a:t>3/24/2014</a:t>
            </a:fld>
            <a:endParaRPr lang="en-US"/>
          </a:p>
        </p:txBody>
      </p:sp>
      <p:sp>
        <p:nvSpPr>
          <p:cNvPr id="5" name="Footer Placeholder 4"/>
          <p:cNvSpPr>
            <a:spLocks noGrp="1"/>
          </p:cNvSpPr>
          <p:nvPr>
            <p:ph type="ftr" sz="quarter" idx="11"/>
          </p:nvPr>
        </p:nvSpPr>
        <p:spPr>
          <a:xfrm>
            <a:off x="7620000" y="6305550"/>
            <a:ext cx="3860800" cy="476250"/>
          </a:xfrm>
          <a:prstGeom prst="rect">
            <a:avLst/>
          </a:prstGeom>
        </p:spPr>
        <p:txBody>
          <a:bodyPr/>
          <a:lstStyle>
            <a:extLst/>
          </a:lstStyle>
          <a:p>
            <a:endParaRPr lang="en-US"/>
          </a:p>
        </p:txBody>
      </p:sp>
      <p:sp>
        <p:nvSpPr>
          <p:cNvPr id="6" name="Slide Number Placeholder 5"/>
          <p:cNvSpPr>
            <a:spLocks noGrp="1"/>
          </p:cNvSpPr>
          <p:nvPr>
            <p:ph type="sldNum" sz="quarter" idx="12"/>
          </p:nvPr>
        </p:nvSpPr>
        <p:spPr>
          <a:xfrm>
            <a:off x="11484864" y="6305550"/>
            <a:ext cx="609600" cy="476250"/>
          </a:xfrm>
          <a:prstGeom prst="rect">
            <a:avLst/>
          </a:prstGeom>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406615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a:prstGeom prst="rect">
            <a:avLst/>
          </a:prstGeo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914144" y="1524000"/>
            <a:ext cx="48768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4784" y="1524000"/>
            <a:ext cx="48768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75200" y="6305550"/>
            <a:ext cx="2844800" cy="476250"/>
          </a:xfrm>
          <a:prstGeom prst="rect">
            <a:avLst/>
          </a:prstGeom>
        </p:spPr>
        <p:txBody>
          <a:bodyPr/>
          <a:lstStyle>
            <a:extLst/>
          </a:lstStyle>
          <a:p>
            <a:fld id="{32452640-9AB4-4FAC-81FF-78F831713D37}" type="datetime1">
              <a:rPr lang="en-US" smtClean="0"/>
              <a:t>3/24/2014</a:t>
            </a:fld>
            <a:endParaRPr lang="en-US"/>
          </a:p>
        </p:txBody>
      </p:sp>
      <p:sp>
        <p:nvSpPr>
          <p:cNvPr id="6" name="Footer Placeholder 5"/>
          <p:cNvSpPr>
            <a:spLocks noGrp="1"/>
          </p:cNvSpPr>
          <p:nvPr>
            <p:ph type="ftr" sz="quarter" idx="11"/>
          </p:nvPr>
        </p:nvSpPr>
        <p:spPr>
          <a:xfrm>
            <a:off x="7620000" y="6305550"/>
            <a:ext cx="3860800" cy="476250"/>
          </a:xfrm>
          <a:prstGeom prst="rect">
            <a:avLst/>
          </a:prstGeom>
        </p:spPr>
        <p:txBody>
          <a:bodyPr/>
          <a:lstStyle>
            <a:extLst/>
          </a:lstStyle>
          <a:p>
            <a:endParaRPr lang="en-US"/>
          </a:p>
        </p:txBody>
      </p:sp>
      <p:sp>
        <p:nvSpPr>
          <p:cNvPr id="7" name="Slide Number Placeholder 6"/>
          <p:cNvSpPr>
            <a:spLocks noGrp="1"/>
          </p:cNvSpPr>
          <p:nvPr>
            <p:ph type="sldNum" sz="quarter" idx="12"/>
          </p:nvPr>
        </p:nvSpPr>
        <p:spPr>
          <a:xfrm>
            <a:off x="11484864" y="6305550"/>
            <a:ext cx="609600" cy="476250"/>
          </a:xfrm>
          <a:prstGeom prst="rect">
            <a:avLst/>
          </a:prstGeom>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07845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a:prstGeom prst="rect">
            <a:avLst/>
          </a:prstGeo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328278"/>
            <a:ext cx="5364480" cy="640080"/>
          </a:xfrm>
          <a:prstGeom prst="rect">
            <a:avLst/>
          </a:prstGeom>
          <a:noFill/>
          <a:ln w="10795">
            <a:solidFill>
              <a:schemeClr val="bg1"/>
            </a:solidFill>
            <a:miter lim="800000"/>
          </a:ln>
        </p:spPr>
        <p:txBody>
          <a:bodyPr anchor="ctr"/>
          <a:lstStyle>
            <a:lvl1pPr marL="64008" indent="0" algn="l">
              <a:lnSpc>
                <a:spcPct val="100000"/>
              </a:lnSpc>
              <a:spcBef>
                <a:spcPts val="100"/>
              </a:spcBef>
              <a:buNone/>
              <a:defRPr sz="1900" b="1">
                <a:solidFill>
                  <a:schemeClr val="accent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7920" y="328278"/>
            <a:ext cx="5364480" cy="640080"/>
          </a:xfrm>
          <a:prstGeom prst="rect">
            <a:avLst/>
          </a:prstGeom>
          <a:noFill/>
          <a:ln w="10795">
            <a:solidFill>
              <a:schemeClr val="bg1"/>
            </a:solidFill>
            <a:miter lim="800000"/>
          </a:ln>
        </p:spPr>
        <p:txBody>
          <a:bodyPr anchor="ctr"/>
          <a:lstStyle>
            <a:lvl1pPr marL="64008" indent="0" algn="l">
              <a:lnSpc>
                <a:spcPct val="100000"/>
              </a:lnSpc>
              <a:spcBef>
                <a:spcPts val="100"/>
              </a:spcBef>
              <a:buNone/>
              <a:defRPr sz="1900" b="1">
                <a:solidFill>
                  <a:schemeClr val="accent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969336"/>
            <a:ext cx="536448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7920" y="969336"/>
            <a:ext cx="536448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75200" y="6305550"/>
            <a:ext cx="2844800" cy="476250"/>
          </a:xfrm>
          <a:prstGeom prst="rect">
            <a:avLst/>
          </a:prstGeom>
        </p:spPr>
        <p:txBody>
          <a:bodyPr/>
          <a:lstStyle>
            <a:extLst/>
          </a:lstStyle>
          <a:p>
            <a:fld id="{FD31F8B8-1912-4B3E-A9BB-091D44EE69D2}" type="datetime1">
              <a:rPr lang="en-US" smtClean="0"/>
              <a:t>3/24/2014</a:t>
            </a:fld>
            <a:endParaRPr lang="en-US"/>
          </a:p>
        </p:txBody>
      </p:sp>
      <p:sp>
        <p:nvSpPr>
          <p:cNvPr id="8" name="Footer Placeholder 7"/>
          <p:cNvSpPr>
            <a:spLocks noGrp="1"/>
          </p:cNvSpPr>
          <p:nvPr>
            <p:ph type="ftr" sz="quarter" idx="11"/>
          </p:nvPr>
        </p:nvSpPr>
        <p:spPr>
          <a:xfrm>
            <a:off x="7620000" y="6305550"/>
            <a:ext cx="3860800" cy="476250"/>
          </a:xfrm>
          <a:prstGeom prst="rect">
            <a:avLst/>
          </a:prstGeom>
        </p:spPr>
        <p:txBody>
          <a:bodyPr/>
          <a:lstStyle>
            <a:extLst/>
          </a:lstStyle>
          <a:p>
            <a:endParaRPr lang="en-US"/>
          </a:p>
        </p:txBody>
      </p:sp>
      <p:sp>
        <p:nvSpPr>
          <p:cNvPr id="9" name="Slide Number Placeholder 8"/>
          <p:cNvSpPr>
            <a:spLocks noGrp="1"/>
          </p:cNvSpPr>
          <p:nvPr>
            <p:ph type="sldNum" sz="quarter" idx="12"/>
          </p:nvPr>
        </p:nvSpPr>
        <p:spPr>
          <a:xfrm>
            <a:off x="11484864" y="6305550"/>
            <a:ext cx="609600" cy="476250"/>
          </a:xfrm>
          <a:prstGeom prst="rect">
            <a:avLst/>
          </a:prstGeom>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235893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a:prstGeom prst="rect">
            <a:avLst/>
          </a:prstGeo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775200" y="6305550"/>
            <a:ext cx="2844800" cy="476250"/>
          </a:xfrm>
          <a:prstGeom prst="rect">
            <a:avLst/>
          </a:prstGeom>
        </p:spPr>
        <p:txBody>
          <a:bodyPr/>
          <a:lstStyle>
            <a:extLst/>
          </a:lstStyle>
          <a:p>
            <a:fld id="{5E98050E-AF67-4EC2-AB54-6E14E08E4A00}" type="datetime1">
              <a:rPr lang="en-US" smtClean="0"/>
              <a:t>3/24/2014</a:t>
            </a:fld>
            <a:endParaRPr lang="en-US"/>
          </a:p>
        </p:txBody>
      </p:sp>
      <p:sp>
        <p:nvSpPr>
          <p:cNvPr id="4" name="Footer Placeholder 3"/>
          <p:cNvSpPr>
            <a:spLocks noGrp="1"/>
          </p:cNvSpPr>
          <p:nvPr>
            <p:ph type="ftr" sz="quarter" idx="11"/>
          </p:nvPr>
        </p:nvSpPr>
        <p:spPr>
          <a:xfrm>
            <a:off x="7620000" y="6305550"/>
            <a:ext cx="3860800" cy="476250"/>
          </a:xfrm>
          <a:prstGeom prst="rect">
            <a:avLst/>
          </a:prstGeom>
        </p:spPr>
        <p:txBody>
          <a:bodyPr/>
          <a:lstStyle>
            <a:extLst/>
          </a:lstStyle>
          <a:p>
            <a:endParaRPr lang="en-US"/>
          </a:p>
        </p:txBody>
      </p:sp>
      <p:sp>
        <p:nvSpPr>
          <p:cNvPr id="5" name="Slide Number Placeholder 4"/>
          <p:cNvSpPr>
            <a:spLocks noGrp="1"/>
          </p:cNvSpPr>
          <p:nvPr>
            <p:ph type="sldNum" sz="quarter" idx="12"/>
          </p:nvPr>
        </p:nvSpPr>
        <p:spPr>
          <a:xfrm>
            <a:off x="11484864" y="6305550"/>
            <a:ext cx="609600" cy="476250"/>
          </a:xfrm>
          <a:prstGeom prst="rect">
            <a:avLst/>
          </a:prstGeom>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86065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75200" y="6305550"/>
            <a:ext cx="2844800" cy="476250"/>
          </a:xfrm>
          <a:prstGeom prst="rect">
            <a:avLst/>
          </a:prstGeom>
        </p:spPr>
        <p:txBody>
          <a:bodyPr/>
          <a:lstStyle>
            <a:extLst/>
          </a:lstStyle>
          <a:p>
            <a:fld id="{CD14D783-CD52-4B1C-BF5A-038ECE1CF490}" type="datetime1">
              <a:rPr lang="en-US" smtClean="0"/>
              <a:t>3/24/2014</a:t>
            </a:fld>
            <a:endParaRPr lang="en-US"/>
          </a:p>
        </p:txBody>
      </p:sp>
      <p:sp>
        <p:nvSpPr>
          <p:cNvPr id="3" name="Footer Placeholder 2"/>
          <p:cNvSpPr>
            <a:spLocks noGrp="1"/>
          </p:cNvSpPr>
          <p:nvPr>
            <p:ph type="ftr" sz="quarter" idx="11"/>
          </p:nvPr>
        </p:nvSpPr>
        <p:spPr>
          <a:xfrm>
            <a:off x="7620000" y="6305550"/>
            <a:ext cx="3860800" cy="476250"/>
          </a:xfrm>
          <a:prstGeom prst="rect">
            <a:avLst/>
          </a:prstGeom>
        </p:spPr>
        <p:txBody>
          <a:bodyPr/>
          <a:lstStyle>
            <a:extLst/>
          </a:lstStyle>
          <a:p>
            <a:endParaRPr lang="en-US"/>
          </a:p>
        </p:txBody>
      </p:sp>
      <p:sp>
        <p:nvSpPr>
          <p:cNvPr id="4" name="Slide Number Placeholder 3"/>
          <p:cNvSpPr>
            <a:spLocks noGrp="1"/>
          </p:cNvSpPr>
          <p:nvPr>
            <p:ph type="sldNum" sz="quarter" idx="12"/>
          </p:nvPr>
        </p:nvSpPr>
        <p:spPr>
          <a:xfrm>
            <a:off x="11484864" y="6305550"/>
            <a:ext cx="609600" cy="476250"/>
          </a:xfrm>
          <a:prstGeom prst="rect">
            <a:avLst/>
          </a:prstGeom>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86097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prstGeom prst="rect">
            <a:avLst/>
          </a:prstGeo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06964"/>
            <a:ext cx="5080000" cy="698500"/>
          </a:xfrm>
          <a:prstGeom prst="rect">
            <a:avLst/>
          </a:prstGeo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1"/>
            <a:ext cx="10871200" cy="3992563"/>
          </a:xfrm>
          <a:prstGeom prst="rect">
            <a:avLst/>
          </a:prstGeo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75200" y="6305550"/>
            <a:ext cx="2844800" cy="476250"/>
          </a:xfrm>
          <a:prstGeom prst="rect">
            <a:avLst/>
          </a:prstGeom>
        </p:spPr>
        <p:txBody>
          <a:bodyPr/>
          <a:lstStyle>
            <a:extLst/>
          </a:lstStyle>
          <a:p>
            <a:fld id="{005CA02A-594F-46ED-A0C2-DE599B6E52DE}" type="datetime1">
              <a:rPr lang="en-US" smtClean="0"/>
              <a:t>3/24/2014</a:t>
            </a:fld>
            <a:endParaRPr lang="en-US"/>
          </a:p>
        </p:txBody>
      </p:sp>
      <p:sp>
        <p:nvSpPr>
          <p:cNvPr id="6" name="Footer Placeholder 5"/>
          <p:cNvSpPr>
            <a:spLocks noGrp="1"/>
          </p:cNvSpPr>
          <p:nvPr>
            <p:ph type="ftr" sz="quarter" idx="11"/>
          </p:nvPr>
        </p:nvSpPr>
        <p:spPr>
          <a:xfrm>
            <a:off x="7620000" y="6305550"/>
            <a:ext cx="3860800" cy="476250"/>
          </a:xfrm>
          <a:prstGeom prst="rect">
            <a:avLst/>
          </a:prstGeom>
        </p:spPr>
        <p:txBody>
          <a:bodyPr/>
          <a:lstStyle>
            <a:extLst/>
          </a:lstStyle>
          <a:p>
            <a:endParaRPr lang="en-US"/>
          </a:p>
        </p:txBody>
      </p:sp>
      <p:sp>
        <p:nvSpPr>
          <p:cNvPr id="7" name="Slide Number Placeholder 6"/>
          <p:cNvSpPr>
            <a:spLocks noGrp="1"/>
          </p:cNvSpPr>
          <p:nvPr>
            <p:ph type="sldNum" sz="quarter" idx="12"/>
          </p:nvPr>
        </p:nvSpPr>
        <p:spPr>
          <a:xfrm>
            <a:off x="11484864" y="6305550"/>
            <a:ext cx="609600" cy="476250"/>
          </a:xfrm>
          <a:prstGeom prst="rect">
            <a:avLst/>
          </a:prstGeom>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54254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a:prstGeom prst="rect">
            <a:avLst/>
          </a:prstGeo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a:xfrm>
            <a:off x="4775200" y="6305550"/>
            <a:ext cx="2844800" cy="476250"/>
          </a:xfrm>
          <a:prstGeom prst="rect">
            <a:avLst/>
          </a:prstGeom>
        </p:spPr>
        <p:txBody>
          <a:bodyPr/>
          <a:lstStyle>
            <a:extLst/>
          </a:lstStyle>
          <a:p>
            <a:fld id="{08B6A6AB-C691-41A3-B2F1-0EE2DBBFDAB8}" type="datetime1">
              <a:rPr lang="en-US" smtClean="0"/>
              <a:t>3/24/2014</a:t>
            </a:fld>
            <a:endParaRPr lang="en-US"/>
          </a:p>
        </p:txBody>
      </p:sp>
      <p:sp>
        <p:nvSpPr>
          <p:cNvPr id="6" name="Footer Placeholder 5"/>
          <p:cNvSpPr>
            <a:spLocks noGrp="1"/>
          </p:cNvSpPr>
          <p:nvPr>
            <p:ph type="ftr" sz="quarter" idx="11"/>
          </p:nvPr>
        </p:nvSpPr>
        <p:spPr>
          <a:xfrm>
            <a:off x="7620000" y="6305550"/>
            <a:ext cx="3860800" cy="476250"/>
          </a:xfrm>
          <a:prstGeom prst="rect">
            <a:avLst/>
          </a:prstGeom>
        </p:spPr>
        <p:txBody>
          <a:bodyPr/>
          <a:lstStyle>
            <a:extLst/>
          </a:lstStyle>
          <a:p>
            <a:endParaRPr lang="en-US"/>
          </a:p>
        </p:txBody>
      </p:sp>
      <p:sp>
        <p:nvSpPr>
          <p:cNvPr id="7" name="Slide Number Placeholder 6"/>
          <p:cNvSpPr>
            <a:spLocks noGrp="1"/>
          </p:cNvSpPr>
          <p:nvPr>
            <p:ph type="sldNum" sz="quarter" idx="12"/>
          </p:nvPr>
        </p:nvSpPr>
        <p:spPr>
          <a:xfrm>
            <a:off x="11484864" y="6305550"/>
            <a:ext cx="609600" cy="476250"/>
          </a:xfrm>
          <a:prstGeom prst="rect">
            <a:avLst/>
          </a:prstGeom>
        </p:spPr>
        <p:txBody>
          <a:bodyPr/>
          <a:lstStyle>
            <a:extLst/>
          </a:lstStyle>
          <a:p>
            <a:fld id="{401CF334-2D5C-4859-84A6-CA7E6E43FAEB}" type="slidenum">
              <a:rPr lang="en-US" smtClean="0"/>
              <a:t>‹#›</a:t>
            </a:fld>
            <a:endParaRPr lang="en-US"/>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4" name="Text Placeholder 3"/>
          <p:cNvSpPr>
            <a:spLocks noGrp="1"/>
          </p:cNvSpPr>
          <p:nvPr>
            <p:ph type="body" sz="half" idx="2"/>
          </p:nvPr>
        </p:nvSpPr>
        <p:spPr>
          <a:xfrm>
            <a:off x="1117600" y="4800600"/>
            <a:ext cx="5892800" cy="762000"/>
          </a:xfrm>
          <a:prstGeom prst="rect">
            <a:avLst/>
          </a:prstGeo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63675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6" name="Group 5"/>
          <p:cNvGrpSpPr/>
          <p:nvPr/>
        </p:nvGrpSpPr>
        <p:grpSpPr>
          <a:xfrm>
            <a:off x="7148" y="-54"/>
            <a:ext cx="12188952" cy="6858054"/>
            <a:chOff x="7148" y="-54"/>
            <a:chExt cx="12188952" cy="6858054"/>
          </a:xfrm>
        </p:grpSpPr>
        <p:sp>
          <p:nvSpPr>
            <p:cNvPr id="4" name="Rectangle 3"/>
            <p:cNvSpPr/>
            <p:nvPr/>
          </p:nvSpPr>
          <p:spPr>
            <a:xfrm>
              <a:off x="7148" y="0"/>
              <a:ext cx="12188952"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bwMode="invGray">
            <a:xfrm>
              <a:off x="1473566" y="-54"/>
              <a:ext cx="96070" cy="6858054"/>
            </a:xfrm>
            <a:prstGeom prst="rect">
              <a:avLst/>
            </a:prstGeom>
            <a:solidFill>
              <a:schemeClr val="bg2">
                <a:lumMod val="10000"/>
              </a:schemeClr>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148" y="0"/>
              <a:ext cx="1495425" cy="6858000"/>
            </a:xfrm>
            <a:prstGeom prst="rect">
              <a:avLst/>
            </a:prstGeom>
          </p:spPr>
        </p:pic>
      </p:grpSp>
      <p:sp>
        <p:nvSpPr>
          <p:cNvPr id="16" name="Title Placeholder 4"/>
          <p:cNvSpPr>
            <a:spLocks noGrp="1"/>
          </p:cNvSpPr>
          <p:nvPr>
            <p:ph type="title"/>
          </p:nvPr>
        </p:nvSpPr>
        <p:spPr>
          <a:xfrm>
            <a:off x="1914144" y="274638"/>
            <a:ext cx="9997440" cy="1143000"/>
          </a:xfrm>
          <a:prstGeom prst="rect">
            <a:avLst/>
          </a:prstGeom>
        </p:spPr>
        <p:txBody>
          <a:bodyPr anchor="ctr">
            <a:normAutofit/>
          </a:bodyPr>
          <a:lstStyle>
            <a:extLst/>
          </a:lstStyle>
          <a:p>
            <a:r>
              <a:rPr kumimoji="0" lang="en-US" smtClean="0"/>
              <a:t>Click to edit Master title style</a:t>
            </a:r>
            <a:endParaRPr kumimoji="0" lang="en-US" dirty="0"/>
          </a:p>
        </p:txBody>
      </p:sp>
      <p:sp>
        <p:nvSpPr>
          <p:cNvPr id="17" name="Text Placeholder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8"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tx2"/>
                </a:solidFill>
              </a:defRPr>
            </a:lvl1pPr>
            <a:extLst/>
          </a:lstStyle>
          <a:p>
            <a:fld id="{B0296519-5417-4396-BF15-D5B0A34355E5}" type="datetime1">
              <a:rPr lang="en-US" smtClean="0"/>
              <a:t>3/24/2014</a:t>
            </a:fld>
            <a:endParaRPr lang="en-US"/>
          </a:p>
        </p:txBody>
      </p:sp>
      <p:sp>
        <p:nvSpPr>
          <p:cNvPr id="19"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tx2"/>
                </a:solidFill>
                <a:effectLst/>
              </a:defRPr>
            </a:lvl1pPr>
            <a:extLst/>
          </a:lstStyle>
          <a:p>
            <a:endParaRPr lang="en-US"/>
          </a:p>
        </p:txBody>
      </p:sp>
      <p:sp>
        <p:nvSpPr>
          <p:cNvPr id="20"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tx2"/>
                </a:solidFill>
                <a:effectLst/>
              </a:defRPr>
            </a:lvl1pPr>
            <a:extLst/>
          </a:lstStyle>
          <a:p>
            <a:fld id="{401CF334-2D5C-4859-84A6-CA7E6E43FAEB}" type="slidenum">
              <a:rPr lang="en-US" smtClean="0"/>
              <a:pPr/>
              <a:t>‹#›</a:t>
            </a:fld>
            <a:endParaRPr lang="en-US"/>
          </a:p>
        </p:txBody>
      </p:sp>
    </p:spTree>
    <p:extLst>
      <p:ext uri="{BB962C8B-B14F-4D97-AF65-F5344CB8AC3E}">
        <p14:creationId xmlns:p14="http://schemas.microsoft.com/office/powerpoint/2010/main" val="12600380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4300" b="1" kern="1200">
          <a:solidFill>
            <a:schemeClr val="accent2"/>
          </a:solidFill>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2"/>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2"/>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2"/>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2"/>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2"/>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extLst mod="1">
    <p:ext uri="{27BBF7A9-308A-43DC-89C8-2F10F3537804}">
      <p15:sldGuideLst xmlns="" xmlns:p15="http://schemas.microsoft.com/office/powerpoint/2012/main">
        <p15:guide id="0" orient="horz" pos="2160" userDrawn="1">
          <p15:clr>
            <a:srgbClr val="F26B43"/>
          </p15:clr>
        </p15:guide>
        <p15:guide id="1" pos="3840" userDrawn="1">
          <p15:clr>
            <a:srgbClr val="F26B43"/>
          </p15:clr>
        </p15:guide>
        <p15:guide id="2" pos="7512" userDrawn="1">
          <p15:clr>
            <a:srgbClr val="F26B43"/>
          </p15:clr>
        </p15:guide>
        <p15:guide id="3" pos="1176" userDrawn="1">
          <p15:clr>
            <a:srgbClr val="F26B43"/>
          </p15:clr>
        </p15:guide>
        <p15:guide id="4" orient="horz" pos="3936" userDrawn="1">
          <p15:clr>
            <a:srgbClr val="F26B43"/>
          </p15:clr>
        </p15:guide>
        <p15:guide id="5" orient="horz" pos="888" userDrawn="1">
          <p15:clr>
            <a:srgbClr val="F26B43"/>
          </p15:clr>
        </p15:guide>
        <p15:guide id="6" orient="horz" pos="16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051115" y="1571090"/>
            <a:ext cx="9997440" cy="4800600"/>
          </a:xfrm>
        </p:spPr>
        <p:txBody>
          <a:bodyPr/>
          <a:lstStyle/>
          <a:p>
            <a:pPr lvl="0"/>
            <a:r>
              <a:rPr lang="en-US" dirty="0" smtClean="0">
                <a:solidFill>
                  <a:schemeClr val="tx1">
                    <a:lumMod val="95000"/>
                    <a:lumOff val="5000"/>
                  </a:schemeClr>
                </a:solidFill>
              </a:rPr>
              <a:t>Create a one of a kind facility, designed to highlight new and old environmentally friendly &amp; sustainable practices throughout. </a:t>
            </a:r>
          </a:p>
          <a:p>
            <a:pPr lvl="0"/>
            <a:r>
              <a:rPr lang="en-US" dirty="0" smtClean="0">
                <a:solidFill>
                  <a:schemeClr val="tx1">
                    <a:lumMod val="95000"/>
                    <a:lumOff val="5000"/>
                  </a:schemeClr>
                </a:solidFill>
              </a:rPr>
              <a:t>Open the minds of vacationers and residents to new and innovative ideas of how to live lighter on this, our only planet. </a:t>
            </a:r>
          </a:p>
          <a:p>
            <a:pPr lvl="0"/>
            <a:r>
              <a:rPr lang="en-US" dirty="0" smtClean="0">
                <a:solidFill>
                  <a:schemeClr val="tx1">
                    <a:lumMod val="95000"/>
                    <a:lumOff val="5000"/>
                  </a:schemeClr>
                </a:solidFill>
              </a:rPr>
              <a:t>Educate a captive audience on some basic small changes they could make in their day to day lives. </a:t>
            </a:r>
          </a:p>
          <a:p>
            <a:pPr lvl="0"/>
            <a:endParaRPr lang="en-US" dirty="0" smtClean="0"/>
          </a:p>
          <a:p>
            <a:pPr lvl="0"/>
            <a:endParaRPr lang="en-US" dirty="0"/>
          </a:p>
        </p:txBody>
      </p:sp>
      <p:sp>
        <p:nvSpPr>
          <p:cNvPr id="13" name="Title 12"/>
          <p:cNvSpPr>
            <a:spLocks noGrp="1"/>
          </p:cNvSpPr>
          <p:nvPr>
            <p:ph type="title"/>
          </p:nvPr>
        </p:nvSpPr>
        <p:spPr>
          <a:xfrm>
            <a:off x="85344" y="0"/>
            <a:ext cx="9997440" cy="1143000"/>
          </a:xfrm>
        </p:spPr>
        <p:txBody>
          <a:bodyPr/>
          <a:lstStyle/>
          <a:p>
            <a:r>
              <a:rPr lang="en-US" dirty="0" smtClean="0"/>
              <a:t>Our Mission </a:t>
            </a:r>
            <a:endParaRPr lang="en-US" dirty="0"/>
          </a:p>
        </p:txBody>
      </p:sp>
    </p:spTree>
    <p:extLst>
      <p:ext uri="{BB962C8B-B14F-4D97-AF65-F5344CB8AC3E}">
        <p14:creationId xmlns:p14="http://schemas.microsoft.com/office/powerpoint/2010/main" val="98860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11239" y="-92467"/>
            <a:ext cx="11487041" cy="1143000"/>
          </a:xfrm>
        </p:spPr>
        <p:txBody>
          <a:bodyPr>
            <a:normAutofit/>
          </a:bodyPr>
          <a:lstStyle/>
          <a:p>
            <a:r>
              <a:rPr lang="en-US" sz="2800" b="0" dirty="0">
                <a:solidFill>
                  <a:schemeClr val="tx2"/>
                </a:solidFill>
              </a:rPr>
              <a:t>Sustainable Landscaping &amp; Storm Water Management </a:t>
            </a:r>
            <a:endParaRPr lang="en-US" sz="2800" dirty="0">
              <a:solidFill>
                <a:schemeClr val="tx2"/>
              </a:solidFill>
            </a:endParaRPr>
          </a:p>
        </p:txBody>
      </p:sp>
      <p:sp>
        <p:nvSpPr>
          <p:cNvPr id="3" name="Content Placeholder 2"/>
          <p:cNvSpPr>
            <a:spLocks noGrp="1"/>
          </p:cNvSpPr>
          <p:nvPr>
            <p:ph sz="half" idx="1"/>
          </p:nvPr>
        </p:nvSpPr>
        <p:spPr>
          <a:xfrm>
            <a:off x="1182223" y="1009436"/>
            <a:ext cx="9858756" cy="1202871"/>
          </a:xfrm>
        </p:spPr>
        <p:txBody>
          <a:bodyPr>
            <a:normAutofit fontScale="92500" lnSpcReduction="20000"/>
          </a:bodyPr>
          <a:lstStyle/>
          <a:p>
            <a:pPr marL="82296" indent="0">
              <a:buNone/>
            </a:pPr>
            <a:r>
              <a:rPr lang="en-US" sz="2400" dirty="0" smtClean="0">
                <a:solidFill>
                  <a:schemeClr val="tx1">
                    <a:lumMod val="95000"/>
                    <a:lumOff val="5000"/>
                  </a:schemeClr>
                </a:solidFill>
              </a:rPr>
              <a:t>Even our retaining walls are one of a kind. The living walls require much less raw material to hold back the same amount of earth and create a beautiful vertical landscape. The large rocks you see are actually made from mostly recycled materials. </a:t>
            </a:r>
            <a:endParaRPr lang="en-US" sz="2400" dirty="0">
              <a:solidFill>
                <a:schemeClr val="tx1">
                  <a:lumMod val="95000"/>
                  <a:lumOff val="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016" y="2383602"/>
            <a:ext cx="6195317" cy="413021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0980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6715" y="-123290"/>
            <a:ext cx="9997440" cy="1143000"/>
          </a:xfrm>
        </p:spPr>
        <p:txBody>
          <a:bodyPr/>
          <a:lstStyle/>
          <a:p>
            <a:r>
              <a:rPr lang="en-US" dirty="0" smtClean="0"/>
              <a:t>Solar PV and Solar Thermal </a:t>
            </a:r>
            <a:endParaRPr lang="en-US" dirty="0"/>
          </a:p>
        </p:txBody>
      </p:sp>
      <p:sp>
        <p:nvSpPr>
          <p:cNvPr id="3" name="Content Placeholder 2"/>
          <p:cNvSpPr>
            <a:spLocks noGrp="1"/>
          </p:cNvSpPr>
          <p:nvPr>
            <p:ph sz="half" idx="1"/>
          </p:nvPr>
        </p:nvSpPr>
        <p:spPr>
          <a:xfrm>
            <a:off x="0" y="808078"/>
            <a:ext cx="12192000" cy="3680795"/>
          </a:xfrm>
        </p:spPr>
        <p:txBody>
          <a:bodyPr>
            <a:normAutofit fontScale="92500"/>
          </a:bodyPr>
          <a:lstStyle/>
          <a:p>
            <a:r>
              <a:rPr lang="en-US" sz="2400" dirty="0" smtClean="0">
                <a:solidFill>
                  <a:schemeClr val="tx1">
                    <a:lumMod val="95000"/>
                    <a:lumOff val="5000"/>
                  </a:schemeClr>
                </a:solidFill>
              </a:rPr>
              <a:t>Our solar PV system is comprised of 20 200W panels equating to a 4KW system. </a:t>
            </a:r>
          </a:p>
          <a:p>
            <a:r>
              <a:rPr lang="en-US" sz="2400" dirty="0" smtClean="0">
                <a:solidFill>
                  <a:schemeClr val="tx1">
                    <a:lumMod val="95000"/>
                    <a:lumOff val="5000"/>
                  </a:schemeClr>
                </a:solidFill>
              </a:rPr>
              <a:t>The leap is on net metering, which means it is grid tied and we feed electricity back into the grid when we are generating it and get credit toward our usage. </a:t>
            </a:r>
          </a:p>
          <a:p>
            <a:r>
              <a:rPr lang="en-US" sz="2400" dirty="0" smtClean="0">
                <a:solidFill>
                  <a:schemeClr val="tx1">
                    <a:lumMod val="95000"/>
                    <a:lumOff val="5000"/>
                  </a:schemeClr>
                </a:solidFill>
              </a:rPr>
              <a:t>Through out the sunny months, we generate enough to be a net zero using building for the year. – we are slowly consuming more energy now that we are doing more laundry and such so we’ll see how well we do when we’re fully open for business.</a:t>
            </a:r>
          </a:p>
          <a:p>
            <a:r>
              <a:rPr lang="en-US" sz="2400" dirty="0" smtClean="0">
                <a:solidFill>
                  <a:schemeClr val="tx1">
                    <a:lumMod val="95000"/>
                    <a:lumOff val="5000"/>
                  </a:schemeClr>
                </a:solidFill>
              </a:rPr>
              <a:t>The solar thermal system heats our domestic hot water. We have an inline electric back up heater for those cloudy days. </a:t>
            </a:r>
          </a:p>
          <a:p>
            <a:r>
              <a:rPr lang="en-US" sz="2400" dirty="0" smtClean="0">
                <a:solidFill>
                  <a:schemeClr val="tx1">
                    <a:lumMod val="95000"/>
                    <a:lumOff val="5000"/>
                  </a:schemeClr>
                </a:solidFill>
              </a:rPr>
              <a:t>Great opportunity for a lesson plan here.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6857" y="4171476"/>
            <a:ext cx="7848889" cy="2560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112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9731" y="-136647"/>
            <a:ext cx="9997440" cy="1143000"/>
          </a:xfrm>
        </p:spPr>
        <p:txBody>
          <a:bodyPr/>
          <a:lstStyle/>
          <a:p>
            <a:r>
              <a:rPr lang="en-US" dirty="0" smtClean="0"/>
              <a:t>The Waldens </a:t>
            </a:r>
            <a:r>
              <a:rPr lang="en-US" dirty="0"/>
              <a:t>… </a:t>
            </a:r>
            <a:r>
              <a:rPr lang="en-US" dirty="0" err="1" smtClean="0"/>
              <a:t>Thoreauvian</a:t>
            </a:r>
            <a:r>
              <a:rPr lang="en-US" dirty="0" smtClean="0"/>
              <a:t> Living</a:t>
            </a:r>
            <a:endParaRPr lang="en-US" dirty="0"/>
          </a:p>
        </p:txBody>
      </p:sp>
      <p:sp>
        <p:nvSpPr>
          <p:cNvPr id="3" name="Content Placeholder 2"/>
          <p:cNvSpPr>
            <a:spLocks noGrp="1"/>
          </p:cNvSpPr>
          <p:nvPr>
            <p:ph sz="half" idx="1"/>
          </p:nvPr>
        </p:nvSpPr>
        <p:spPr>
          <a:xfrm>
            <a:off x="116167" y="1205501"/>
            <a:ext cx="10131004" cy="4663440"/>
          </a:xfrm>
        </p:spPr>
        <p:txBody>
          <a:bodyPr>
            <a:normAutofit fontScale="70000" lnSpcReduction="20000"/>
          </a:bodyPr>
          <a:lstStyle/>
          <a:p>
            <a:r>
              <a:rPr lang="en-US" dirty="0" smtClean="0">
                <a:solidFill>
                  <a:schemeClr val="tx1">
                    <a:lumMod val="95000"/>
                    <a:lumOff val="5000"/>
                  </a:schemeClr>
                </a:solidFill>
              </a:rPr>
              <a:t>Our cabins are not just named after the classic novel, they are inspired by it. </a:t>
            </a:r>
            <a:br>
              <a:rPr lang="en-US" dirty="0" smtClean="0">
                <a:solidFill>
                  <a:schemeClr val="tx1">
                    <a:lumMod val="95000"/>
                    <a:lumOff val="5000"/>
                  </a:schemeClr>
                </a:solidFill>
              </a:rPr>
            </a:br>
            <a:endParaRPr lang="en-US" dirty="0" smtClean="0">
              <a:solidFill>
                <a:schemeClr val="tx1">
                  <a:lumMod val="95000"/>
                  <a:lumOff val="5000"/>
                </a:schemeClr>
              </a:solidFill>
            </a:endParaRPr>
          </a:p>
          <a:p>
            <a:r>
              <a:rPr lang="en-US" dirty="0" smtClean="0">
                <a:solidFill>
                  <a:schemeClr val="tx1">
                    <a:lumMod val="95000"/>
                    <a:lumOff val="5000"/>
                  </a:schemeClr>
                </a:solidFill>
              </a:rPr>
              <a:t>Each has been carefully </a:t>
            </a:r>
          </a:p>
          <a:p>
            <a:pPr marL="82296" indent="0">
              <a:buNone/>
            </a:pPr>
            <a:r>
              <a:rPr lang="en-US" dirty="0" smtClean="0">
                <a:solidFill>
                  <a:schemeClr val="tx1">
                    <a:lumMod val="95000"/>
                    <a:lumOff val="5000"/>
                  </a:schemeClr>
                </a:solidFill>
              </a:rPr>
              <a:t>designed by Bill Thomas of </a:t>
            </a:r>
          </a:p>
          <a:p>
            <a:pPr marL="82296" indent="0">
              <a:buNone/>
            </a:pPr>
            <a:r>
              <a:rPr lang="en-US" dirty="0" err="1" smtClean="0">
                <a:solidFill>
                  <a:schemeClr val="tx1">
                    <a:lumMod val="95000"/>
                    <a:lumOff val="5000"/>
                  </a:schemeClr>
                </a:solidFill>
              </a:rPr>
              <a:t>Hobbitat</a:t>
            </a:r>
            <a:r>
              <a:rPr lang="en-US" dirty="0" smtClean="0">
                <a:solidFill>
                  <a:schemeClr val="tx1">
                    <a:lumMod val="95000"/>
                    <a:lumOff val="5000"/>
                  </a:schemeClr>
                </a:solidFill>
              </a:rPr>
              <a:t>.</a:t>
            </a:r>
            <a:br>
              <a:rPr lang="en-US" dirty="0" smtClean="0">
                <a:solidFill>
                  <a:schemeClr val="tx1">
                    <a:lumMod val="95000"/>
                    <a:lumOff val="5000"/>
                  </a:schemeClr>
                </a:solidFill>
              </a:rPr>
            </a:br>
            <a:endParaRPr lang="en-US" dirty="0" smtClean="0">
              <a:solidFill>
                <a:schemeClr val="tx1">
                  <a:lumMod val="95000"/>
                  <a:lumOff val="5000"/>
                </a:schemeClr>
              </a:solidFill>
            </a:endParaRPr>
          </a:p>
          <a:p>
            <a:r>
              <a:rPr lang="en-US" dirty="0" smtClean="0">
                <a:solidFill>
                  <a:schemeClr val="tx1">
                    <a:lumMod val="95000"/>
                    <a:lumOff val="5000"/>
                  </a:schemeClr>
                </a:solidFill>
              </a:rPr>
              <a:t>Each designed to sleep 2-4 </a:t>
            </a:r>
          </a:p>
          <a:p>
            <a:pPr marL="82296" indent="0">
              <a:buNone/>
            </a:pPr>
            <a:r>
              <a:rPr lang="en-US" dirty="0" smtClean="0">
                <a:solidFill>
                  <a:schemeClr val="tx1">
                    <a:lumMod val="95000"/>
                    <a:lumOff val="5000"/>
                  </a:schemeClr>
                </a:solidFill>
              </a:rPr>
              <a:t>comfortably they all are unique </a:t>
            </a:r>
          </a:p>
          <a:p>
            <a:pPr marL="82296" indent="0">
              <a:buNone/>
            </a:pPr>
            <a:r>
              <a:rPr lang="en-US" dirty="0" smtClean="0">
                <a:solidFill>
                  <a:schemeClr val="tx1">
                    <a:lumMod val="95000"/>
                    <a:lumOff val="5000"/>
                  </a:schemeClr>
                </a:solidFill>
              </a:rPr>
              <a:t>in materials and layout. </a:t>
            </a:r>
            <a:br>
              <a:rPr lang="en-US" dirty="0" smtClean="0">
                <a:solidFill>
                  <a:schemeClr val="tx1">
                    <a:lumMod val="95000"/>
                    <a:lumOff val="5000"/>
                  </a:schemeClr>
                </a:solidFill>
              </a:rPr>
            </a:br>
            <a:endParaRPr lang="en-US" dirty="0" smtClean="0">
              <a:solidFill>
                <a:schemeClr val="tx1">
                  <a:lumMod val="95000"/>
                  <a:lumOff val="5000"/>
                </a:schemeClr>
              </a:solidFill>
            </a:endParaRPr>
          </a:p>
          <a:p>
            <a:r>
              <a:rPr lang="en-US" dirty="0" smtClean="0">
                <a:solidFill>
                  <a:schemeClr val="tx1">
                    <a:lumMod val="95000"/>
                    <a:lumOff val="5000"/>
                  </a:schemeClr>
                </a:solidFill>
              </a:rPr>
              <a:t>Construction techniques throughout</a:t>
            </a:r>
          </a:p>
          <a:p>
            <a:pPr marL="82296" indent="0">
              <a:buNone/>
            </a:pPr>
            <a:r>
              <a:rPr lang="en-US" dirty="0" smtClean="0">
                <a:solidFill>
                  <a:schemeClr val="tx1">
                    <a:lumMod val="95000"/>
                    <a:lumOff val="5000"/>
                  </a:schemeClr>
                </a:solidFill>
              </a:rPr>
              <a:t> use the three R’s and the small</a:t>
            </a:r>
          </a:p>
          <a:p>
            <a:pPr marL="82296" indent="0">
              <a:buNone/>
            </a:pPr>
            <a:r>
              <a:rPr lang="en-US" dirty="0" smtClean="0">
                <a:solidFill>
                  <a:schemeClr val="tx1">
                    <a:lumMod val="95000"/>
                    <a:lumOff val="5000"/>
                  </a:schemeClr>
                </a:solidFill>
              </a:rPr>
              <a:t>efficient designs waste little </a:t>
            </a:r>
          </a:p>
          <a:p>
            <a:pPr marL="82296" indent="0">
              <a:buNone/>
            </a:pPr>
            <a:r>
              <a:rPr lang="en-US" dirty="0" smtClean="0">
                <a:solidFill>
                  <a:schemeClr val="tx1">
                    <a:lumMod val="95000"/>
                    <a:lumOff val="5000"/>
                  </a:schemeClr>
                </a:solidFill>
              </a:rPr>
              <a:t>material and very little energy. </a:t>
            </a:r>
            <a:endParaRPr lang="en-US" dirty="0">
              <a:solidFill>
                <a:schemeClr val="tx1">
                  <a:lumMod val="95000"/>
                  <a:lumOff val="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5871" y="2066020"/>
            <a:ext cx="6003104" cy="4002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6793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46351" y="-189485"/>
            <a:ext cx="9997440" cy="1143000"/>
          </a:xfrm>
        </p:spPr>
        <p:txBody>
          <a:bodyPr>
            <a:normAutofit/>
          </a:bodyPr>
          <a:lstStyle/>
          <a:p>
            <a:r>
              <a:rPr lang="en-US" sz="2800" b="0" dirty="0">
                <a:solidFill>
                  <a:schemeClr val="tx2"/>
                </a:solidFill>
              </a:rPr>
              <a:t>Reclaimed and Sustainable </a:t>
            </a:r>
            <a:r>
              <a:rPr lang="en-US" sz="2800" b="0" dirty="0" smtClean="0">
                <a:solidFill>
                  <a:schemeClr val="tx2"/>
                </a:solidFill>
              </a:rPr>
              <a:t>finishes</a:t>
            </a:r>
            <a:endParaRPr lang="en-US" sz="2800" dirty="0">
              <a:solidFill>
                <a:schemeClr val="tx2"/>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 r="25538" b="-2499"/>
          <a:stretch/>
        </p:blipFill>
        <p:spPr>
          <a:xfrm>
            <a:off x="906124" y="1055968"/>
            <a:ext cx="4523014" cy="4150722"/>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1504" y="1347108"/>
            <a:ext cx="3673928" cy="55108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223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8302" y="-195035"/>
            <a:ext cx="9997440" cy="1143000"/>
          </a:xfrm>
        </p:spPr>
        <p:txBody>
          <a:bodyPr/>
          <a:lstStyle/>
          <a:p>
            <a:r>
              <a:rPr lang="en-US" dirty="0" smtClean="0"/>
              <a:t>The Phoenix &amp; Pavilion </a:t>
            </a:r>
            <a:endParaRPr lang="en-US" dirty="0"/>
          </a:p>
        </p:txBody>
      </p:sp>
      <p:sp>
        <p:nvSpPr>
          <p:cNvPr id="3" name="Content Placeholder 2"/>
          <p:cNvSpPr>
            <a:spLocks noGrp="1"/>
          </p:cNvSpPr>
          <p:nvPr>
            <p:ph sz="half" idx="1"/>
          </p:nvPr>
        </p:nvSpPr>
        <p:spPr>
          <a:xfrm>
            <a:off x="143838" y="831273"/>
            <a:ext cx="9646485" cy="5447785"/>
          </a:xfrm>
        </p:spPr>
        <p:txBody>
          <a:bodyPr>
            <a:normAutofit/>
          </a:bodyPr>
          <a:lstStyle/>
          <a:p>
            <a:r>
              <a:rPr lang="en-US" sz="2400" dirty="0" smtClean="0">
                <a:solidFill>
                  <a:schemeClr val="tx1">
                    <a:lumMod val="95000"/>
                    <a:lumOff val="5000"/>
                  </a:schemeClr>
                </a:solidFill>
              </a:rPr>
              <a:t>The Phoenix, named for rising </a:t>
            </a:r>
          </a:p>
          <a:p>
            <a:pPr marL="82296" indent="0">
              <a:buNone/>
            </a:pPr>
            <a:r>
              <a:rPr lang="en-US" sz="2400" dirty="0" smtClean="0">
                <a:solidFill>
                  <a:schemeClr val="tx1">
                    <a:lumMod val="95000"/>
                    <a:lumOff val="5000"/>
                  </a:schemeClr>
                </a:solidFill>
              </a:rPr>
              <a:t>from the ashes of a bad builder </a:t>
            </a:r>
          </a:p>
          <a:p>
            <a:pPr marL="82296" indent="0">
              <a:buNone/>
            </a:pPr>
            <a:r>
              <a:rPr lang="en-US" sz="2400" dirty="0" smtClean="0">
                <a:solidFill>
                  <a:schemeClr val="tx1">
                    <a:lumMod val="95000"/>
                    <a:lumOff val="5000"/>
                  </a:schemeClr>
                </a:solidFill>
              </a:rPr>
              <a:t>relationship, is as unique as the </a:t>
            </a:r>
          </a:p>
          <a:p>
            <a:pPr marL="82296" indent="0">
              <a:buNone/>
            </a:pPr>
            <a:r>
              <a:rPr lang="en-US" sz="2400" dirty="0" smtClean="0">
                <a:solidFill>
                  <a:schemeClr val="tx1">
                    <a:lumMod val="95000"/>
                    <a:lumOff val="5000"/>
                  </a:schemeClr>
                </a:solidFill>
              </a:rPr>
              <a:t>rest of the site and will function </a:t>
            </a:r>
          </a:p>
          <a:p>
            <a:pPr marL="82296" indent="0">
              <a:buNone/>
            </a:pPr>
            <a:r>
              <a:rPr lang="en-US" sz="2400" dirty="0" smtClean="0">
                <a:solidFill>
                  <a:schemeClr val="tx1">
                    <a:lumMod val="95000"/>
                    <a:lumOff val="5000"/>
                  </a:schemeClr>
                </a:solidFill>
              </a:rPr>
              <a:t>as a meeting space and </a:t>
            </a:r>
          </a:p>
          <a:p>
            <a:pPr marL="82296" indent="0">
              <a:buNone/>
            </a:pPr>
            <a:r>
              <a:rPr lang="en-US" sz="2400" dirty="0" smtClean="0">
                <a:solidFill>
                  <a:schemeClr val="tx1">
                    <a:lumMod val="95000"/>
                    <a:lumOff val="5000"/>
                  </a:schemeClr>
                </a:solidFill>
              </a:rPr>
              <a:t>community kitchen. Connected </a:t>
            </a:r>
          </a:p>
          <a:p>
            <a:pPr marL="82296" indent="0">
              <a:buNone/>
            </a:pPr>
            <a:r>
              <a:rPr lang="en-US" sz="2400" dirty="0" smtClean="0">
                <a:solidFill>
                  <a:schemeClr val="tx1">
                    <a:lumMod val="95000"/>
                    <a:lumOff val="5000"/>
                  </a:schemeClr>
                </a:solidFill>
              </a:rPr>
              <a:t>is another one-off pavilion </a:t>
            </a:r>
          </a:p>
          <a:p>
            <a:pPr marL="82296" indent="0">
              <a:buNone/>
            </a:pPr>
            <a:r>
              <a:rPr lang="en-US" sz="2400" dirty="0" smtClean="0">
                <a:solidFill>
                  <a:schemeClr val="tx1">
                    <a:lumMod val="95000"/>
                    <a:lumOff val="5000"/>
                  </a:schemeClr>
                </a:solidFill>
              </a:rPr>
              <a:t>intended as a gathering space </a:t>
            </a:r>
          </a:p>
          <a:p>
            <a:pPr marL="82296" indent="0">
              <a:buNone/>
            </a:pPr>
            <a:r>
              <a:rPr lang="en-US" sz="2400" dirty="0" smtClean="0">
                <a:solidFill>
                  <a:schemeClr val="tx1">
                    <a:lumMod val="95000"/>
                    <a:lumOff val="5000"/>
                  </a:schemeClr>
                </a:solidFill>
              </a:rPr>
              <a:t>for the community. </a:t>
            </a:r>
          </a:p>
          <a:p>
            <a:r>
              <a:rPr lang="en-US" sz="2400" dirty="0">
                <a:solidFill>
                  <a:schemeClr val="tx1">
                    <a:lumMod val="95000"/>
                    <a:lumOff val="5000"/>
                  </a:schemeClr>
                </a:solidFill>
              </a:rPr>
              <a:t>Our pavilion is also constructed </a:t>
            </a:r>
            <a:r>
              <a:rPr lang="en-US" sz="2400" dirty="0" smtClean="0">
                <a:solidFill>
                  <a:schemeClr val="tx1">
                    <a:lumMod val="95000"/>
                    <a:lumOff val="5000"/>
                  </a:schemeClr>
                </a:solidFill>
              </a:rPr>
              <a:t>using</a:t>
            </a:r>
          </a:p>
          <a:p>
            <a:pPr marL="82296" indent="0">
              <a:buNone/>
            </a:pPr>
            <a:r>
              <a:rPr lang="en-US" sz="2400" dirty="0" smtClean="0">
                <a:solidFill>
                  <a:schemeClr val="tx1">
                    <a:lumMod val="95000"/>
                    <a:lumOff val="5000"/>
                  </a:schemeClr>
                </a:solidFill>
              </a:rPr>
              <a:t>some </a:t>
            </a:r>
            <a:r>
              <a:rPr lang="en-US" sz="2400" dirty="0">
                <a:solidFill>
                  <a:schemeClr val="tx1">
                    <a:lumMod val="95000"/>
                    <a:lumOff val="5000"/>
                  </a:schemeClr>
                </a:solidFill>
              </a:rPr>
              <a:t>oak logs from the site, and in classic </a:t>
            </a:r>
            <a:endParaRPr lang="en-US" sz="2400" dirty="0" smtClean="0">
              <a:solidFill>
                <a:schemeClr val="tx1">
                  <a:lumMod val="95000"/>
                  <a:lumOff val="5000"/>
                </a:schemeClr>
              </a:solidFill>
            </a:endParaRPr>
          </a:p>
          <a:p>
            <a:pPr marL="82296" indent="0">
              <a:buNone/>
            </a:pPr>
            <a:r>
              <a:rPr lang="en-US" sz="2400" dirty="0" smtClean="0">
                <a:solidFill>
                  <a:schemeClr val="tx1">
                    <a:lumMod val="95000"/>
                    <a:lumOff val="5000"/>
                  </a:schemeClr>
                </a:solidFill>
              </a:rPr>
              <a:t>style </a:t>
            </a:r>
            <a:r>
              <a:rPr lang="en-US" sz="2400" dirty="0">
                <a:solidFill>
                  <a:schemeClr val="tx1">
                    <a:lumMod val="95000"/>
                    <a:lumOff val="5000"/>
                  </a:schemeClr>
                </a:solidFill>
              </a:rPr>
              <a:t>we went above and beyond in the design. </a:t>
            </a:r>
          </a:p>
          <a:p>
            <a:pPr marL="82296" indent="0">
              <a:buNone/>
            </a:pPr>
            <a:endParaRPr lang="en-US" sz="2400" dirty="0" smtClean="0">
              <a:solidFill>
                <a:schemeClr val="tx1">
                  <a:lumMod val="95000"/>
                  <a:lumOff val="5000"/>
                </a:schemeClr>
              </a:solidFill>
            </a:endParaRP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80126">
            <a:off x="5826584" y="898416"/>
            <a:ext cx="4156524" cy="2771016"/>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17876">
            <a:off x="7635592" y="3719235"/>
            <a:ext cx="4442493" cy="2961662"/>
          </a:xfrm>
          <a:prstGeom prst="rect">
            <a:avLst/>
          </a:prstGeom>
        </p:spPr>
      </p:pic>
    </p:spTree>
    <p:extLst>
      <p:ext uri="{BB962C8B-B14F-4D97-AF65-F5344CB8AC3E}">
        <p14:creationId xmlns:p14="http://schemas.microsoft.com/office/powerpoint/2010/main" val="13413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6623" y="-185081"/>
            <a:ext cx="7491113" cy="1143000"/>
          </a:xfrm>
        </p:spPr>
        <p:txBody>
          <a:bodyPr/>
          <a:lstStyle/>
          <a:p>
            <a:r>
              <a:rPr lang="en-US" dirty="0" smtClean="0"/>
              <a:t>Opportunities for Teachers </a:t>
            </a:r>
            <a:endParaRPr lang="en-US" dirty="0"/>
          </a:p>
        </p:txBody>
      </p:sp>
      <p:sp>
        <p:nvSpPr>
          <p:cNvPr id="3" name="Content Placeholder 2"/>
          <p:cNvSpPr>
            <a:spLocks noGrp="1"/>
          </p:cNvSpPr>
          <p:nvPr>
            <p:ph sz="half" idx="1"/>
          </p:nvPr>
        </p:nvSpPr>
        <p:spPr>
          <a:xfrm>
            <a:off x="146623" y="1832225"/>
            <a:ext cx="9564842" cy="4663440"/>
          </a:xfrm>
        </p:spPr>
        <p:txBody>
          <a:bodyPr/>
          <a:lstStyle/>
          <a:p>
            <a:pPr marL="82296" indent="0">
              <a:buNone/>
            </a:pPr>
            <a:r>
              <a:rPr lang="en-US" dirty="0" smtClean="0">
                <a:solidFill>
                  <a:schemeClr val="tx1">
                    <a:lumMod val="95000"/>
                    <a:lumOff val="5000"/>
                  </a:schemeClr>
                </a:solidFill>
              </a:rPr>
              <a:t>My ideas </a:t>
            </a:r>
          </a:p>
          <a:p>
            <a:pPr lvl="1"/>
            <a:r>
              <a:rPr lang="en-US" dirty="0" smtClean="0">
                <a:solidFill>
                  <a:schemeClr val="tx1">
                    <a:lumMod val="95000"/>
                    <a:lumOff val="5000"/>
                  </a:schemeClr>
                </a:solidFill>
              </a:rPr>
              <a:t>Tours </a:t>
            </a:r>
          </a:p>
          <a:p>
            <a:pPr lvl="1"/>
            <a:r>
              <a:rPr lang="en-US" dirty="0" smtClean="0">
                <a:solidFill>
                  <a:schemeClr val="tx1">
                    <a:lumMod val="95000"/>
                    <a:lumOff val="5000"/>
                  </a:schemeClr>
                </a:solidFill>
              </a:rPr>
              <a:t>Design lesson plans around a trip to our facility </a:t>
            </a:r>
            <a:endParaRPr lang="en-US" dirty="0">
              <a:solidFill>
                <a:schemeClr val="tx1">
                  <a:lumMod val="95000"/>
                  <a:lumOff val="5000"/>
                </a:schemeClr>
              </a:solidFill>
            </a:endParaRPr>
          </a:p>
          <a:p>
            <a:pPr lvl="1"/>
            <a:r>
              <a:rPr lang="en-US" dirty="0" smtClean="0">
                <a:solidFill>
                  <a:schemeClr val="tx1">
                    <a:lumMod val="95000"/>
                    <a:lumOff val="5000"/>
                  </a:schemeClr>
                </a:solidFill>
              </a:rPr>
              <a:t>Bryan Barnard will design a lesson plan with/for you </a:t>
            </a:r>
          </a:p>
          <a:p>
            <a:pPr lvl="1"/>
            <a:r>
              <a:rPr lang="en-US" dirty="0" smtClean="0">
                <a:solidFill>
                  <a:schemeClr val="tx1">
                    <a:lumMod val="95000"/>
                    <a:lumOff val="5000"/>
                  </a:schemeClr>
                </a:solidFill>
              </a:rPr>
              <a:t>Use us as a place to meet your eco-literacy requirements</a:t>
            </a:r>
          </a:p>
          <a:p>
            <a:pPr marL="82296" indent="0">
              <a:buNone/>
            </a:pPr>
            <a:endParaRPr lang="en-US" dirty="0">
              <a:solidFill>
                <a:schemeClr val="tx1">
                  <a:lumMod val="95000"/>
                  <a:lumOff val="5000"/>
                </a:schemeClr>
              </a:solidFill>
            </a:endParaRPr>
          </a:p>
          <a:p>
            <a:pPr marL="82296" indent="0">
              <a:buNone/>
            </a:pPr>
            <a:r>
              <a:rPr lang="en-US" dirty="0" smtClean="0">
                <a:solidFill>
                  <a:schemeClr val="tx1">
                    <a:lumMod val="95000"/>
                    <a:lumOff val="5000"/>
                  </a:schemeClr>
                </a:solidFill>
              </a:rPr>
              <a:t>You tell me … </a:t>
            </a:r>
          </a:p>
        </p:txBody>
      </p:sp>
    </p:spTree>
    <p:extLst>
      <p:ext uri="{BB962C8B-B14F-4D97-AF65-F5344CB8AC3E}">
        <p14:creationId xmlns:p14="http://schemas.microsoft.com/office/powerpoint/2010/main" val="46897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title="Title and Content Layout with Chart"/>
          <p:cNvSpPr>
            <a:spLocks noGrp="1"/>
          </p:cNvSpPr>
          <p:nvPr>
            <p:ph type="title"/>
          </p:nvPr>
        </p:nvSpPr>
        <p:spPr>
          <a:xfrm>
            <a:off x="188086" y="0"/>
            <a:ext cx="9997440" cy="1130157"/>
          </a:xfrm>
        </p:spPr>
        <p:txBody>
          <a:bodyPr/>
          <a:lstStyle/>
          <a:p>
            <a:r>
              <a:rPr lang="en-US" dirty="0" smtClean="0"/>
              <a:t>Our Facilities </a:t>
            </a:r>
            <a:endParaRPr lang="en-US" dirty="0"/>
          </a:p>
        </p:txBody>
      </p:sp>
      <p:sp>
        <p:nvSpPr>
          <p:cNvPr id="3" name="Content Placeholder 2"/>
          <p:cNvSpPr>
            <a:spLocks noGrp="1"/>
          </p:cNvSpPr>
          <p:nvPr>
            <p:ph idx="1"/>
          </p:nvPr>
        </p:nvSpPr>
        <p:spPr>
          <a:xfrm>
            <a:off x="866180" y="1130157"/>
            <a:ext cx="9997440" cy="4800600"/>
          </a:xfrm>
        </p:spPr>
        <p:txBody>
          <a:bodyPr/>
          <a:lstStyle/>
          <a:p>
            <a:r>
              <a:rPr lang="en-US" dirty="0" smtClean="0">
                <a:solidFill>
                  <a:schemeClr val="tx1">
                    <a:lumMod val="95000"/>
                    <a:lumOff val="5000"/>
                  </a:schemeClr>
                </a:solidFill>
              </a:rPr>
              <a:t>We have a total of 17 buildings on our property, each unique to its environment. </a:t>
            </a:r>
          </a:p>
          <a:p>
            <a:r>
              <a:rPr lang="en-US" dirty="0" smtClean="0">
                <a:solidFill>
                  <a:schemeClr val="tx1">
                    <a:lumMod val="95000"/>
                    <a:lumOff val="5000"/>
                  </a:schemeClr>
                </a:solidFill>
              </a:rPr>
              <a:t>The Leap of Faith </a:t>
            </a:r>
          </a:p>
          <a:p>
            <a:r>
              <a:rPr lang="en-US" dirty="0" smtClean="0">
                <a:solidFill>
                  <a:schemeClr val="tx1">
                    <a:lumMod val="95000"/>
                    <a:lumOff val="5000"/>
                  </a:schemeClr>
                </a:solidFill>
              </a:rPr>
              <a:t>The Phoenix</a:t>
            </a:r>
          </a:p>
          <a:p>
            <a:r>
              <a:rPr lang="en-US" dirty="0" smtClean="0">
                <a:solidFill>
                  <a:schemeClr val="tx1">
                    <a:lumMod val="95000"/>
                    <a:lumOff val="5000"/>
                  </a:schemeClr>
                </a:solidFill>
              </a:rPr>
              <a:t>The Pavilion </a:t>
            </a:r>
          </a:p>
          <a:p>
            <a:r>
              <a:rPr lang="en-US" dirty="0" smtClean="0">
                <a:solidFill>
                  <a:schemeClr val="tx1">
                    <a:lumMod val="95000"/>
                    <a:lumOff val="5000"/>
                  </a:schemeClr>
                </a:solidFill>
              </a:rPr>
              <a:t>14 ‘Waldens’</a:t>
            </a:r>
          </a:p>
          <a:p>
            <a:endParaRPr lang="en-US" dirty="0"/>
          </a:p>
          <a:p>
            <a:pPr marL="82296" indent="0">
              <a:buNone/>
            </a:pPr>
            <a:endParaRPr lang="en-US" dirty="0" smtClean="0"/>
          </a:p>
          <a:p>
            <a:endParaRPr lang="en-US" dirty="0" smtClean="0"/>
          </a:p>
        </p:txBody>
      </p:sp>
    </p:spTree>
    <p:extLst>
      <p:ext uri="{BB962C8B-B14F-4D97-AF65-F5344CB8AC3E}">
        <p14:creationId xmlns:p14="http://schemas.microsoft.com/office/powerpoint/2010/main" val="334704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7812" y="-203801"/>
            <a:ext cx="9997440" cy="1143000"/>
          </a:xfrm>
        </p:spPr>
        <p:txBody>
          <a:bodyPr>
            <a:normAutofit/>
          </a:bodyPr>
          <a:lstStyle/>
          <a:p>
            <a:r>
              <a:rPr lang="en-US" dirty="0" smtClean="0"/>
              <a:t>The Leap of Faith – Totally </a:t>
            </a:r>
            <a:r>
              <a:rPr lang="en-US" dirty="0"/>
              <a:t>U</a:t>
            </a:r>
            <a:r>
              <a:rPr lang="en-US" dirty="0" smtClean="0"/>
              <a:t>nique </a:t>
            </a:r>
            <a:endParaRPr lang="en-US" dirty="0"/>
          </a:p>
        </p:txBody>
      </p:sp>
      <p:sp>
        <p:nvSpPr>
          <p:cNvPr id="3" name="Content Placeholder 2"/>
          <p:cNvSpPr>
            <a:spLocks noGrp="1"/>
          </p:cNvSpPr>
          <p:nvPr>
            <p:ph sz="half" idx="1"/>
          </p:nvPr>
        </p:nvSpPr>
        <p:spPr>
          <a:xfrm>
            <a:off x="4816768" y="1170741"/>
            <a:ext cx="9760785" cy="4770120"/>
          </a:xfrm>
        </p:spPr>
        <p:txBody>
          <a:bodyPr>
            <a:normAutofit/>
          </a:bodyPr>
          <a:lstStyle/>
          <a:p>
            <a:pPr marL="82296" indent="0">
              <a:buNone/>
            </a:pPr>
            <a:r>
              <a:rPr lang="en-US" dirty="0" smtClean="0">
                <a:solidFill>
                  <a:schemeClr val="tx1">
                    <a:lumMod val="95000"/>
                    <a:lumOff val="5000"/>
                  </a:schemeClr>
                </a:solidFill>
              </a:rPr>
              <a:t>Aptly named The Leap of Faith, which </a:t>
            </a:r>
          </a:p>
          <a:p>
            <a:pPr marL="82296" indent="0">
              <a:buNone/>
            </a:pPr>
            <a:r>
              <a:rPr lang="en-US" dirty="0" smtClean="0">
                <a:solidFill>
                  <a:schemeClr val="tx1">
                    <a:lumMod val="95000"/>
                    <a:lumOff val="5000"/>
                  </a:schemeClr>
                </a:solidFill>
              </a:rPr>
              <a:t>was required to even break ground on </a:t>
            </a:r>
          </a:p>
          <a:p>
            <a:pPr marL="82296" indent="0">
              <a:buNone/>
            </a:pPr>
            <a:r>
              <a:rPr lang="en-US" dirty="0" smtClean="0">
                <a:solidFill>
                  <a:schemeClr val="tx1">
                    <a:lumMod val="95000"/>
                    <a:lumOff val="5000"/>
                  </a:schemeClr>
                </a:solidFill>
              </a:rPr>
              <a:t>this project, this building packs the most </a:t>
            </a:r>
          </a:p>
          <a:p>
            <a:pPr marL="82296" indent="0">
              <a:buNone/>
            </a:pPr>
            <a:r>
              <a:rPr lang="en-US" dirty="0" smtClean="0">
                <a:solidFill>
                  <a:schemeClr val="tx1">
                    <a:lumMod val="95000"/>
                    <a:lumOff val="5000"/>
                  </a:schemeClr>
                </a:solidFill>
              </a:rPr>
              <a:t>green punch 1700 </a:t>
            </a:r>
            <a:r>
              <a:rPr lang="en-US" dirty="0" err="1" smtClean="0">
                <a:solidFill>
                  <a:schemeClr val="tx1">
                    <a:lumMod val="95000"/>
                    <a:lumOff val="5000"/>
                  </a:schemeClr>
                </a:solidFill>
              </a:rPr>
              <a:t>sq</a:t>
            </a:r>
            <a:r>
              <a:rPr lang="en-US" dirty="0" smtClean="0">
                <a:solidFill>
                  <a:schemeClr val="tx1">
                    <a:lumMod val="95000"/>
                    <a:lumOff val="5000"/>
                  </a:schemeClr>
                </a:solidFill>
              </a:rPr>
              <a:t>/</a:t>
            </a:r>
            <a:r>
              <a:rPr lang="en-US" dirty="0" err="1" smtClean="0">
                <a:solidFill>
                  <a:schemeClr val="tx1">
                    <a:lumMod val="95000"/>
                    <a:lumOff val="5000"/>
                  </a:schemeClr>
                </a:solidFill>
              </a:rPr>
              <a:t>ft</a:t>
            </a:r>
            <a:r>
              <a:rPr lang="en-US" dirty="0" smtClean="0">
                <a:solidFill>
                  <a:schemeClr val="tx1">
                    <a:lumMod val="95000"/>
                    <a:lumOff val="5000"/>
                  </a:schemeClr>
                </a:solidFill>
              </a:rPr>
              <a:t> can deliver.</a:t>
            </a:r>
          </a:p>
          <a:p>
            <a:pPr marL="82296" indent="0">
              <a:buNone/>
            </a:pPr>
            <a:endParaRPr lang="en-US" sz="2000" dirty="0" smtClean="0"/>
          </a:p>
          <a:p>
            <a:pPr marL="82296" indent="0">
              <a:buNone/>
            </a:pPr>
            <a:endParaRPr lang="en-US" sz="2000"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857" y="3583188"/>
            <a:ext cx="4629408" cy="3086272"/>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12" y="1170741"/>
            <a:ext cx="4561727" cy="3041151"/>
          </a:xfrm>
          <a:prstGeom prst="rect">
            <a:avLst/>
          </a:prstGeom>
          <a:ln>
            <a:noFill/>
          </a:ln>
          <a:effectLst>
            <a:outerShdw blurRad="190500" algn="tl" rotWithShape="0">
              <a:srgbClr val="000000">
                <a:alpha val="70000"/>
              </a:srgbClr>
            </a:outerShdw>
          </a:effectLst>
        </p:spPr>
      </p:pic>
      <p:sp>
        <p:nvSpPr>
          <p:cNvPr id="7" name="TextBox 6"/>
          <p:cNvSpPr txBox="1"/>
          <p:nvPr/>
        </p:nvSpPr>
        <p:spPr>
          <a:xfrm>
            <a:off x="253285" y="4903656"/>
            <a:ext cx="6170272" cy="1477328"/>
          </a:xfrm>
          <a:prstGeom prst="rect">
            <a:avLst/>
          </a:prstGeom>
          <a:noFill/>
        </p:spPr>
        <p:txBody>
          <a:bodyPr wrap="square" rtlCol="0">
            <a:spAutoFit/>
          </a:bodyPr>
          <a:lstStyle/>
          <a:p>
            <a:pPr marL="82296" indent="0">
              <a:buNone/>
            </a:pPr>
            <a:r>
              <a:rPr lang="en-US" dirty="0"/>
              <a:t>Operating as our </a:t>
            </a:r>
            <a:r>
              <a:rPr lang="en-US" dirty="0" smtClean="0"/>
              <a:t>Office </a:t>
            </a:r>
            <a:r>
              <a:rPr lang="en-US" dirty="0"/>
              <a:t>and “</a:t>
            </a:r>
            <a:r>
              <a:rPr lang="en-US" dirty="0" smtClean="0"/>
              <a:t>front-desk”</a:t>
            </a:r>
          </a:p>
          <a:p>
            <a:pPr marL="82296" indent="0">
              <a:buNone/>
            </a:pPr>
            <a:r>
              <a:rPr lang="en-US" dirty="0" smtClean="0"/>
              <a:t>This </a:t>
            </a:r>
            <a:r>
              <a:rPr lang="en-US" dirty="0"/>
              <a:t>building is a Living, Breathing </a:t>
            </a:r>
            <a:r>
              <a:rPr lang="en-US" dirty="0" smtClean="0"/>
              <a:t>monument </a:t>
            </a:r>
            <a:r>
              <a:rPr lang="en-US" dirty="0"/>
              <a:t>to eco-friendly </a:t>
            </a:r>
            <a:r>
              <a:rPr lang="en-US" dirty="0" smtClean="0"/>
              <a:t>construction </a:t>
            </a:r>
            <a:r>
              <a:rPr lang="en-US" dirty="0"/>
              <a:t>practices and </a:t>
            </a:r>
            <a:r>
              <a:rPr lang="en-US" dirty="0" smtClean="0"/>
              <a:t>just </a:t>
            </a:r>
            <a:r>
              <a:rPr lang="en-US" dirty="0"/>
              <a:t>a simple tour open minds </a:t>
            </a:r>
            <a:r>
              <a:rPr lang="en-US" dirty="0" smtClean="0"/>
              <a:t>to </a:t>
            </a:r>
            <a:r>
              <a:rPr lang="en-US" dirty="0"/>
              <a:t>all sorts of possibilities.  </a:t>
            </a:r>
          </a:p>
          <a:p>
            <a:endParaRPr lang="en-US" dirty="0"/>
          </a:p>
        </p:txBody>
      </p:sp>
    </p:spTree>
    <p:extLst>
      <p:ext uri="{BB962C8B-B14F-4D97-AF65-F5344CB8AC3E}">
        <p14:creationId xmlns:p14="http://schemas.microsoft.com/office/powerpoint/2010/main" val="44434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288308" y="131276"/>
            <a:ext cx="9875085" cy="1200329"/>
          </a:xfrm>
          <a:prstGeom prst="rect">
            <a:avLst/>
          </a:prstGeom>
          <a:noFill/>
        </p:spPr>
        <p:txBody>
          <a:bodyPr wrap="square" rtlCol="0">
            <a:spAutoFit/>
          </a:bodyPr>
          <a:lstStyle/>
          <a:p>
            <a:r>
              <a:rPr lang="en-US" sz="2400" dirty="0" smtClean="0">
                <a:solidFill>
                  <a:schemeClr val="tx1">
                    <a:lumMod val="95000"/>
                    <a:lumOff val="5000"/>
                  </a:schemeClr>
                </a:solidFill>
              </a:rPr>
              <a:t>The Leap is a combination of pole building and timber frame construction, allowing the space between supports to be filled with straw instead of classically framed walls.</a:t>
            </a:r>
            <a:endParaRPr lang="en-US" sz="2400" dirty="0">
              <a:solidFill>
                <a:schemeClr val="tx1">
                  <a:lumMod val="95000"/>
                  <a:lumOff val="5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5049" y="1484746"/>
            <a:ext cx="6924294" cy="51932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9048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69614" y="164387"/>
            <a:ext cx="9997440" cy="4663440"/>
          </a:xfrm>
        </p:spPr>
        <p:txBody>
          <a:bodyPr/>
          <a:lstStyle/>
          <a:p>
            <a:pPr marL="82296" indent="0">
              <a:buNone/>
            </a:pPr>
            <a:r>
              <a:rPr lang="en-US" sz="2400" dirty="0" smtClean="0">
                <a:solidFill>
                  <a:schemeClr val="tx1">
                    <a:lumMod val="95000"/>
                    <a:lumOff val="5000"/>
                  </a:schemeClr>
                </a:solidFill>
              </a:rPr>
              <a:t>All of the logs were harvested directly from the job site, less the main beam, which was locally sourced. Each was hand shaved and set ‘green’ requiring no kiln drying. </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745" y="1526306"/>
            <a:ext cx="3795000" cy="5060000"/>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6283" y="1526306"/>
            <a:ext cx="5785429" cy="4339071"/>
          </a:xfrm>
          <a:prstGeom prst="rect">
            <a:avLst/>
          </a:prstGeom>
          <a:ln>
            <a:noFill/>
          </a:ln>
          <a:effectLst>
            <a:outerShdw blurRad="190500" algn="tl" rotWithShape="0">
              <a:srgbClr val="000000">
                <a:alpha val="70000"/>
              </a:srgbClr>
            </a:outerShdw>
          </a:effectLst>
        </p:spPr>
      </p:pic>
      <p:sp>
        <p:nvSpPr>
          <p:cNvPr id="5" name="Content Placeholder 2"/>
          <p:cNvSpPr>
            <a:spLocks noGrp="1"/>
          </p:cNvSpPr>
          <p:nvPr>
            <p:ph sz="half" idx="1"/>
          </p:nvPr>
        </p:nvSpPr>
        <p:spPr>
          <a:xfrm>
            <a:off x="5326134" y="6020248"/>
            <a:ext cx="6645726" cy="566058"/>
          </a:xfrm>
        </p:spPr>
        <p:txBody>
          <a:bodyPr/>
          <a:lstStyle/>
          <a:p>
            <a:pPr marL="82296" indent="0">
              <a:buNone/>
            </a:pPr>
            <a:r>
              <a:rPr lang="en-US" dirty="0" smtClean="0"/>
              <a:t>Straw bale and soy-foam insulation </a:t>
            </a:r>
          </a:p>
          <a:p>
            <a:endParaRPr lang="en-US" dirty="0"/>
          </a:p>
        </p:txBody>
      </p:sp>
    </p:spTree>
    <p:extLst>
      <p:ext uri="{BB962C8B-B14F-4D97-AF65-F5344CB8AC3E}">
        <p14:creationId xmlns:p14="http://schemas.microsoft.com/office/powerpoint/2010/main" val="177474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69664" y="277525"/>
            <a:ext cx="9875085" cy="6281056"/>
          </a:xfrm>
        </p:spPr>
        <p:txBody>
          <a:bodyPr>
            <a:normAutofit fontScale="85000" lnSpcReduction="20000"/>
          </a:bodyPr>
          <a:lstStyle/>
          <a:p>
            <a:pPr marL="82296" indent="0" algn="ctr">
              <a:buNone/>
            </a:pPr>
            <a:r>
              <a:rPr lang="en-US" sz="3000" dirty="0" smtClean="0"/>
              <a:t>Insulation Types</a:t>
            </a:r>
          </a:p>
          <a:p>
            <a:pPr marL="82296" indent="0" algn="ctr">
              <a:buNone/>
            </a:pPr>
            <a:endParaRPr lang="en-US" sz="3000" dirty="0" smtClean="0"/>
          </a:p>
          <a:p>
            <a:r>
              <a:rPr lang="en-US" dirty="0">
                <a:solidFill>
                  <a:schemeClr val="tx1">
                    <a:lumMod val="95000"/>
                    <a:lumOff val="5000"/>
                  </a:schemeClr>
                </a:solidFill>
              </a:rPr>
              <a:t>R-value - Insulation is rated in terms of thermal resistance, called R-value, which indicates the resistance to heat flow. </a:t>
            </a:r>
            <a:r>
              <a:rPr lang="en-US" b="1" i="1" dirty="0">
                <a:solidFill>
                  <a:schemeClr val="tx1">
                    <a:lumMod val="95000"/>
                    <a:lumOff val="5000"/>
                  </a:schemeClr>
                </a:solidFill>
              </a:rPr>
              <a:t>The higher the R-value, the greater the insulating effectiveness.</a:t>
            </a:r>
            <a:r>
              <a:rPr lang="en-US" dirty="0">
                <a:solidFill>
                  <a:schemeClr val="tx1">
                    <a:lumMod val="95000"/>
                    <a:lumOff val="5000"/>
                  </a:schemeClr>
                </a:solidFill>
              </a:rPr>
              <a:t> The R-value of thermal insulation depends on the type of material, its thickness, and its density. In calculating the R-value of a multi-layered installation, the R-values of the individual layers are added.</a:t>
            </a:r>
          </a:p>
          <a:p>
            <a:endParaRPr lang="en-US" dirty="0" smtClean="0"/>
          </a:p>
          <a:p>
            <a:r>
              <a:rPr lang="en-US" dirty="0" smtClean="0">
                <a:solidFill>
                  <a:schemeClr val="tx1">
                    <a:lumMod val="95000"/>
                    <a:lumOff val="5000"/>
                  </a:schemeClr>
                </a:solidFill>
              </a:rPr>
              <a:t>Walls are Straw Bale which is rated at r-40+ because they do not rate above r-40 </a:t>
            </a:r>
          </a:p>
          <a:p>
            <a:r>
              <a:rPr lang="en-US" dirty="0" smtClean="0">
                <a:solidFill>
                  <a:schemeClr val="tx1">
                    <a:lumMod val="95000"/>
                    <a:lumOff val="5000"/>
                  </a:schemeClr>
                </a:solidFill>
              </a:rPr>
              <a:t>Soy foam is rated at r-38 - function of thickness – i.e. 1 inch = r6.5 so to get r-38 need 6” depth </a:t>
            </a:r>
          </a:p>
          <a:p>
            <a:r>
              <a:rPr lang="en-US" dirty="0" smtClean="0">
                <a:solidFill>
                  <a:schemeClr val="tx1">
                    <a:lumMod val="95000"/>
                    <a:lumOff val="5000"/>
                  </a:schemeClr>
                </a:solidFill>
              </a:rPr>
              <a:t>Reclaimed denim in attic is two layers of r-19 = r-38</a:t>
            </a:r>
          </a:p>
          <a:p>
            <a:r>
              <a:rPr lang="en-US" dirty="0" smtClean="0">
                <a:solidFill>
                  <a:schemeClr val="tx1">
                    <a:lumMod val="95000"/>
                    <a:lumOff val="5000"/>
                  </a:schemeClr>
                </a:solidFill>
              </a:rPr>
              <a:t>Living Roof – functions much better to reduce summer heating but does have a small effect on retaining heat in winter – no real </a:t>
            </a:r>
            <a:r>
              <a:rPr lang="en-US" dirty="0" err="1" smtClean="0">
                <a:solidFill>
                  <a:schemeClr val="tx1">
                    <a:lumMod val="95000"/>
                    <a:lumOff val="5000"/>
                  </a:schemeClr>
                </a:solidFill>
              </a:rPr>
              <a:t>r-value</a:t>
            </a:r>
            <a:r>
              <a:rPr lang="en-US" dirty="0" smtClean="0">
                <a:solidFill>
                  <a:schemeClr val="tx1">
                    <a:lumMod val="95000"/>
                    <a:lumOff val="5000"/>
                  </a:schemeClr>
                </a:solidFill>
              </a:rPr>
              <a:t> associated with it (great possible lesson plan) </a:t>
            </a:r>
          </a:p>
          <a:p>
            <a:endParaRPr lang="en-US" dirty="0"/>
          </a:p>
          <a:p>
            <a:endParaRPr lang="en-US" dirty="0"/>
          </a:p>
        </p:txBody>
      </p:sp>
    </p:spTree>
    <p:extLst>
      <p:ext uri="{BB962C8B-B14F-4D97-AF65-F5344CB8AC3E}">
        <p14:creationId xmlns:p14="http://schemas.microsoft.com/office/powerpoint/2010/main" val="408875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374847" y="95384"/>
            <a:ext cx="9007594" cy="892552"/>
          </a:xfrm>
          <a:prstGeom prst="rect">
            <a:avLst/>
          </a:prstGeom>
          <a:noFill/>
        </p:spPr>
        <p:txBody>
          <a:bodyPr wrap="none" rtlCol="0">
            <a:spAutoFit/>
          </a:bodyPr>
          <a:lstStyle/>
          <a:p>
            <a:r>
              <a:rPr lang="en-US" sz="2800" dirty="0" smtClean="0">
                <a:solidFill>
                  <a:schemeClr val="tx2"/>
                </a:solidFill>
              </a:rPr>
              <a:t>The Straw Bale Walls are coated with a lime plaster</a:t>
            </a:r>
          </a:p>
          <a:p>
            <a:endParaRPr lang="en-US" sz="2400" dirty="0"/>
          </a:p>
        </p:txBody>
      </p:sp>
      <p:sp>
        <p:nvSpPr>
          <p:cNvPr id="6" name="TextBox 5"/>
          <p:cNvSpPr txBox="1"/>
          <p:nvPr/>
        </p:nvSpPr>
        <p:spPr>
          <a:xfrm>
            <a:off x="1078044" y="633499"/>
            <a:ext cx="9601200" cy="2862322"/>
          </a:xfrm>
          <a:prstGeom prst="rect">
            <a:avLst/>
          </a:prstGeom>
          <a:noFill/>
        </p:spPr>
        <p:txBody>
          <a:bodyPr wrap="square" rtlCol="0">
            <a:spAutoFit/>
          </a:bodyPr>
          <a:lstStyle/>
          <a:p>
            <a:r>
              <a:rPr lang="en-US" dirty="0" smtClean="0">
                <a:solidFill>
                  <a:schemeClr val="tx1">
                    <a:lumMod val="95000"/>
                    <a:lumOff val="5000"/>
                  </a:schemeClr>
                </a:solidFill>
              </a:rPr>
              <a:t>Lime Plaster – The lime plaster that coats the Leap’s walls is a technique as old as time. Archeological digs dating back as far as 7200 BCE in modern day Jordan find lime plaster used as coatings for interior walls. The material is simple to make, it’s a mix of agricultural hydrated lime, sand, and water. Getting the mix just right is important to create a substance that is spreadable and strong enough to hold on to the straw surface. The mix can be spread by hand onto the surface or with specialized sprayers. Layer by layer it is sprayed or spread on the exterior and interior walls, usually 3 or 4 layers thick, until there is a solid surface coating all the walls. It takes a few days for each layer to dry and set up, but once it does it is very strong and quite appealing to the eye.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2884" y="3394696"/>
            <a:ext cx="4242550" cy="31688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5948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48637" y="-133564"/>
            <a:ext cx="9997440" cy="1163548"/>
          </a:xfrm>
        </p:spPr>
        <p:txBody>
          <a:bodyPr>
            <a:normAutofit/>
          </a:bodyPr>
          <a:lstStyle/>
          <a:p>
            <a:pPr algn="ctr"/>
            <a:r>
              <a:rPr lang="en-US" sz="2800" b="0" dirty="0" smtClean="0">
                <a:solidFill>
                  <a:schemeClr val="tx2"/>
                </a:solidFill>
              </a:rPr>
              <a:t>Reclaimed and Sustainable interior finishes</a:t>
            </a:r>
            <a:endParaRPr lang="en-US" sz="2800" b="0" dirty="0">
              <a:solidFill>
                <a:schemeClr val="tx2"/>
              </a:solidFill>
            </a:endParaRPr>
          </a:p>
        </p:txBody>
      </p:sp>
      <p:sp>
        <p:nvSpPr>
          <p:cNvPr id="5" name="TextBox 4"/>
          <p:cNvSpPr txBox="1"/>
          <p:nvPr/>
        </p:nvSpPr>
        <p:spPr>
          <a:xfrm>
            <a:off x="1718201" y="916411"/>
            <a:ext cx="10168999" cy="1477328"/>
          </a:xfrm>
          <a:prstGeom prst="rect">
            <a:avLst/>
          </a:prstGeom>
          <a:noFill/>
        </p:spPr>
        <p:txBody>
          <a:bodyPr wrap="square" rtlCol="0">
            <a:spAutoFit/>
          </a:bodyPr>
          <a:lstStyle/>
          <a:p>
            <a:r>
              <a:rPr lang="en-US" dirty="0" smtClean="0">
                <a:solidFill>
                  <a:schemeClr val="tx1">
                    <a:lumMod val="95000"/>
                    <a:lumOff val="5000"/>
                  </a:schemeClr>
                </a:solidFill>
              </a:rPr>
              <a:t>Throughout the project we worked to operate within the three R’s </a:t>
            </a:r>
          </a:p>
          <a:p>
            <a:r>
              <a:rPr lang="en-US" dirty="0" smtClean="0">
                <a:solidFill>
                  <a:schemeClr val="tx1">
                    <a:lumMod val="95000"/>
                    <a:lumOff val="5000"/>
                  </a:schemeClr>
                </a:solidFill>
              </a:rPr>
              <a:t>Reclaimed, Recycled or Recyclable or Socially Sustainable products. </a:t>
            </a:r>
          </a:p>
          <a:p>
            <a:r>
              <a:rPr lang="en-US" dirty="0" smtClean="0">
                <a:solidFill>
                  <a:schemeClr val="tx1">
                    <a:lumMod val="95000"/>
                    <a:lumOff val="5000"/>
                  </a:schemeClr>
                </a:solidFill>
              </a:rPr>
              <a:t>The Leap, </a:t>
            </a:r>
            <a:r>
              <a:rPr lang="en-US" dirty="0">
                <a:solidFill>
                  <a:schemeClr val="tx1">
                    <a:lumMod val="95000"/>
                    <a:lumOff val="5000"/>
                  </a:schemeClr>
                </a:solidFill>
              </a:rPr>
              <a:t>P</a:t>
            </a:r>
            <a:r>
              <a:rPr lang="en-US" dirty="0" smtClean="0">
                <a:solidFill>
                  <a:schemeClr val="tx1">
                    <a:lumMod val="95000"/>
                    <a:lumOff val="5000"/>
                  </a:schemeClr>
                </a:solidFill>
              </a:rPr>
              <a:t>hoenix and cabins are filled with reclaimed lumber, ecofriendly and sustainably sourced products. </a:t>
            </a:r>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2466" y="2465614"/>
            <a:ext cx="4124734" cy="3994665"/>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175" y="2465614"/>
            <a:ext cx="4633074" cy="40000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8427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65987" y="-229615"/>
            <a:ext cx="11095155" cy="1143000"/>
          </a:xfrm>
        </p:spPr>
        <p:txBody>
          <a:bodyPr>
            <a:normAutofit/>
          </a:bodyPr>
          <a:lstStyle/>
          <a:p>
            <a:r>
              <a:rPr lang="en-US" sz="2800" b="0" dirty="0" smtClean="0">
                <a:solidFill>
                  <a:schemeClr val="tx2"/>
                </a:solidFill>
              </a:rPr>
              <a:t>Sustainable Landscaping &amp; Storm Water Management </a:t>
            </a:r>
            <a:endParaRPr lang="en-US" sz="2800" b="0" dirty="0">
              <a:solidFill>
                <a:schemeClr val="tx2"/>
              </a:solidFill>
            </a:endParaRPr>
          </a:p>
        </p:txBody>
      </p:sp>
      <p:sp>
        <p:nvSpPr>
          <p:cNvPr id="5" name="TextBox 4"/>
          <p:cNvSpPr txBox="1"/>
          <p:nvPr/>
        </p:nvSpPr>
        <p:spPr>
          <a:xfrm>
            <a:off x="1408285" y="982687"/>
            <a:ext cx="9715500" cy="1754326"/>
          </a:xfrm>
          <a:prstGeom prst="rect">
            <a:avLst/>
          </a:prstGeom>
          <a:noFill/>
        </p:spPr>
        <p:txBody>
          <a:bodyPr wrap="square" rtlCol="0">
            <a:spAutoFit/>
          </a:bodyPr>
          <a:lstStyle/>
          <a:p>
            <a:r>
              <a:rPr lang="en-US" dirty="0" smtClean="0">
                <a:solidFill>
                  <a:schemeClr val="tx1">
                    <a:lumMod val="95000"/>
                    <a:lumOff val="5000"/>
                  </a:schemeClr>
                </a:solidFill>
              </a:rPr>
              <a:t>The landscaping and storm water management features of the Leap fit nicely with its unique character.</a:t>
            </a:r>
          </a:p>
          <a:p>
            <a:endParaRPr lang="en-US" dirty="0" smtClean="0">
              <a:solidFill>
                <a:schemeClr val="tx1">
                  <a:lumMod val="95000"/>
                  <a:lumOff val="5000"/>
                </a:schemeClr>
              </a:solidFill>
            </a:endParaRPr>
          </a:p>
          <a:p>
            <a:r>
              <a:rPr lang="en-US" dirty="0" smtClean="0">
                <a:solidFill>
                  <a:schemeClr val="tx1">
                    <a:lumMod val="95000"/>
                    <a:lumOff val="5000"/>
                  </a:schemeClr>
                </a:solidFill>
              </a:rPr>
              <a:t>Using the living roof, and permeable paver patios we were able to eliminate the need for unsightly storm water swales. The water run off from the roof and patios are piped in to an underground cistern that is tied into our pond. </a:t>
            </a:r>
            <a:endParaRPr lang="en-US" dirty="0">
              <a:solidFill>
                <a:schemeClr val="tx1">
                  <a:lumMod val="95000"/>
                  <a:lumOff val="5000"/>
                </a:schemeClr>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697" y="2875617"/>
            <a:ext cx="5682588" cy="3788392"/>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1771" y="2868523"/>
            <a:ext cx="5693229" cy="37954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4945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sed Leaves design templat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extLst>
    <a:ext uri="{05A4C25C-085E-4340-85A3-A5531E510DB2}">
      <thm15:themeFamily xmlns="" xmlns:thm15="http://schemas.microsoft.com/office/thememl/2012/main" name="Pressed Leaves design template" id="{6021251C-C356-4674-99CE-A4F368EAD86C}" vid="{7E847B84-E5B3-499F-AFCD-1BE4EBBEF5B3}"/>
    </a:ext>
  </a:ext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E91F623-E94D-4B95-9B28-2E10481CAA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Pressed leaves design slides</Template>
  <TotalTime>0</TotalTime>
  <Words>975</Words>
  <Application>Microsoft Office PowerPoint</Application>
  <PresentationFormat>Custom</PresentationFormat>
  <Paragraphs>88</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Pressed Leaves design template</vt:lpstr>
      <vt:lpstr>Our Mission </vt:lpstr>
      <vt:lpstr>Our Facilities </vt:lpstr>
      <vt:lpstr>The Leap of Faith – Totally Unique </vt:lpstr>
      <vt:lpstr>PowerPoint Presentation</vt:lpstr>
      <vt:lpstr>PowerPoint Presentation</vt:lpstr>
      <vt:lpstr>PowerPoint Presentation</vt:lpstr>
      <vt:lpstr>PowerPoint Presentation</vt:lpstr>
      <vt:lpstr>Reclaimed and Sustainable interior finishes</vt:lpstr>
      <vt:lpstr>Sustainable Landscaping &amp; Storm Water Management </vt:lpstr>
      <vt:lpstr>Sustainable Landscaping &amp; Storm Water Management </vt:lpstr>
      <vt:lpstr>Solar PV and Solar Thermal </vt:lpstr>
      <vt:lpstr>The Waldens … Thoreauvian Living</vt:lpstr>
      <vt:lpstr>Reclaimed and Sustainable finishes</vt:lpstr>
      <vt:lpstr>The Phoenix &amp; Pavilion </vt:lpstr>
      <vt:lpstr>Opportunities for Teachers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2014-03-21T13:05:08Z</dcterms:created>
  <dcterms:modified xsi:type="dcterms:W3CDTF">2014-03-25T01:04:05Z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TC034605429991</vt:lpwstr>
  </property>
</Properties>
</file>